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64B2C0-F2A0-4252-9257-32FEFB9C6483}" type="datetimeFigureOut">
              <a:rPr lang="it-IT" smtClean="0"/>
              <a:t>23/03/2016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2BDF18-9B5F-48B9-9A22-556C27E045F1}" type="slidenum">
              <a:rPr lang="it-IT" smtClean="0"/>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034BCF4-6E2D-4130-AB52-129BB0CDC1E8}" type="slidenum">
              <a:rPr lang="it-IT" smtClean="0"/>
              <a:pPr/>
              <a:t>29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034BCF4-6E2D-4130-AB52-129BB0CDC1E8}" type="slidenum">
              <a:rPr lang="it-IT" smtClean="0"/>
              <a:pPr/>
              <a:t>30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23/03/2016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23/03/2016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23/03/2016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23/03/2016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23/03/2016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23/03/2016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23/03/2016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23/03/2016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23/03/2016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23/03/2016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23/03/2016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23/03/2016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home.ilfisco.it/perl/fol.pl?cmd-doc=qry-15878741-0730ea677abb7bfbdc1a746b46523364-t-313"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404664"/>
            <a:ext cx="7772400" cy="1470025"/>
          </a:xfrm>
        </p:spPr>
        <p:txBody>
          <a:bodyPr/>
          <a:lstStyle/>
          <a:p>
            <a:r>
              <a:rPr lang="it-IT" b="1" dirty="0">
                <a:solidFill>
                  <a:srgbClr val="3333FF"/>
                </a:solidFill>
              </a:rPr>
              <a:t>L’ordinamento sportivo e gli enti dilettantistici</a:t>
            </a:r>
          </a:p>
        </p:txBody>
      </p:sp>
      <p:sp>
        <p:nvSpPr>
          <p:cNvPr id="3" name="Sottotitolo 2"/>
          <p:cNvSpPr>
            <a:spLocks noGrp="1"/>
          </p:cNvSpPr>
          <p:nvPr>
            <p:ph type="subTitle" idx="1"/>
          </p:nvPr>
        </p:nvSpPr>
        <p:spPr/>
        <p:txBody>
          <a:bodyPr/>
          <a:lstStyle/>
          <a:p>
            <a:pPr lvl="0"/>
            <a:r>
              <a:rPr lang="it-IT" b="1" dirty="0">
                <a:solidFill>
                  <a:srgbClr val="002060"/>
                </a:solidFill>
              </a:rPr>
              <a:t>Aspetti fiscali negli enti sportivi dilettantistici</a:t>
            </a:r>
          </a:p>
          <a:p>
            <a:r>
              <a:rPr lang="it-IT" sz="2000" b="1" dirty="0" smtClean="0">
                <a:solidFill>
                  <a:srgbClr val="002060"/>
                </a:solidFill>
              </a:rPr>
              <a:t>Prof. Marco Fava</a:t>
            </a:r>
            <a:endParaRPr lang="it-IT" sz="2000" b="1" dirty="0">
              <a:solidFill>
                <a:srgbClr val="002060"/>
              </a:solidFill>
            </a:endParaRPr>
          </a:p>
        </p:txBody>
      </p:sp>
      <p:pic>
        <p:nvPicPr>
          <p:cNvPr id="11267" name="Picture 3" descr="logo-sds"/>
          <p:cNvPicPr>
            <a:picLocks noChangeAspect="1" noChangeArrowheads="1"/>
          </p:cNvPicPr>
          <p:nvPr/>
        </p:nvPicPr>
        <p:blipFill>
          <a:blip r:embed="rId2" cstate="print"/>
          <a:srcRect/>
          <a:stretch>
            <a:fillRect/>
          </a:stretch>
        </p:blipFill>
        <p:spPr bwMode="auto">
          <a:xfrm>
            <a:off x="3131840" y="2276872"/>
            <a:ext cx="3137573" cy="1222624"/>
          </a:xfrm>
          <a:prstGeom prst="rect">
            <a:avLst/>
          </a:prstGeom>
          <a:noFill/>
        </p:spPr>
      </p:pic>
      <p:sp>
        <p:nvSpPr>
          <p:cNvPr id="5" name="Rettangolo 4"/>
          <p:cNvSpPr/>
          <p:nvPr/>
        </p:nvSpPr>
        <p:spPr>
          <a:xfrm>
            <a:off x="4139952" y="3212976"/>
            <a:ext cx="223224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iltaccoditalia.info/public/gdf%20verifica%20hp.jpg"/>
          <p:cNvPicPr>
            <a:picLocks noChangeAspect="1" noChangeArrowheads="1"/>
          </p:cNvPicPr>
          <p:nvPr/>
        </p:nvPicPr>
        <p:blipFill>
          <a:blip r:embed="rId2" cstate="print"/>
          <a:srcRect/>
          <a:stretch>
            <a:fillRect/>
          </a:stretch>
        </p:blipFill>
        <p:spPr bwMode="auto">
          <a:xfrm>
            <a:off x="4500563" y="3213100"/>
            <a:ext cx="3455987" cy="3455988"/>
          </a:xfrm>
          <a:prstGeom prst="rect">
            <a:avLst/>
          </a:prstGeom>
          <a:noFill/>
          <a:ln w="9525">
            <a:noFill/>
            <a:miter lim="800000"/>
            <a:headEnd/>
            <a:tailEnd/>
          </a:ln>
        </p:spPr>
      </p:pic>
      <p:sp>
        <p:nvSpPr>
          <p:cNvPr id="23554" name="Titolo 1"/>
          <p:cNvSpPr>
            <a:spLocks noGrp="1"/>
          </p:cNvSpPr>
          <p:nvPr>
            <p:ph type="title"/>
          </p:nvPr>
        </p:nvSpPr>
        <p:spPr>
          <a:xfrm>
            <a:off x="0" y="260648"/>
            <a:ext cx="1594520" cy="777875"/>
          </a:xfrm>
        </p:spPr>
        <p:txBody>
          <a:bodyPr rtlCol="0">
            <a:noAutofit/>
          </a:bodyPr>
          <a:lstStyle/>
          <a:p>
            <a:pPr eaLnBrk="1" fontAlgn="auto" hangingPunct="1">
              <a:spcAft>
                <a:spcPts val="0"/>
              </a:spcAft>
              <a:defRPr/>
            </a:pPr>
            <a:r>
              <a:rPr lang="it-IT" altLang="it-IT" sz="1800" dirty="0" smtClean="0"/>
              <a:t>Verifiche sullo statuto</a:t>
            </a:r>
          </a:p>
        </p:txBody>
      </p:sp>
      <p:sp>
        <p:nvSpPr>
          <p:cNvPr id="5" name="Fumetto 4 4"/>
          <p:cNvSpPr/>
          <p:nvPr/>
        </p:nvSpPr>
        <p:spPr>
          <a:xfrm>
            <a:off x="611188" y="1196975"/>
            <a:ext cx="6119812" cy="1943100"/>
          </a:xfrm>
          <a:prstGeom prst="cloudCallout">
            <a:avLst>
              <a:gd name="adj1" fmla="val 51435"/>
              <a:gd name="adj2" fmla="val 7018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b="1" dirty="0" err="1">
                <a:solidFill>
                  <a:srgbClr val="0000FF"/>
                </a:solidFill>
              </a:rPr>
              <a:t>mmm…</a:t>
            </a:r>
            <a:r>
              <a:rPr lang="it-IT" sz="3200" b="1" dirty="0">
                <a:solidFill>
                  <a:srgbClr val="0000FF"/>
                </a:solidFill>
              </a:rPr>
              <a:t> fammi un po’ </a:t>
            </a:r>
            <a:r>
              <a:rPr lang="it-IT" sz="3200" b="1" dirty="0" err="1">
                <a:solidFill>
                  <a:srgbClr val="0000FF"/>
                </a:solidFill>
              </a:rPr>
              <a:t>vedè</a:t>
            </a:r>
            <a:r>
              <a:rPr lang="it-IT" sz="3200" b="1" dirty="0">
                <a:solidFill>
                  <a:srgbClr val="0000FF"/>
                </a:solidFill>
              </a:rPr>
              <a:t> se sto statuto è registrato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2014.01.14 COPIA\GIF ANIMATE\GIF MARCO\20140517_111449.jpg"/>
          <p:cNvPicPr>
            <a:picLocks noChangeAspect="1" noChangeArrowheads="1"/>
          </p:cNvPicPr>
          <p:nvPr/>
        </p:nvPicPr>
        <p:blipFill>
          <a:blip r:embed="rId2" cstate="print"/>
          <a:srcRect t="45438"/>
          <a:stretch>
            <a:fillRect/>
          </a:stretch>
        </p:blipFill>
        <p:spPr bwMode="auto">
          <a:xfrm>
            <a:off x="2195513" y="2852738"/>
            <a:ext cx="6510337" cy="2663825"/>
          </a:xfrm>
          <a:prstGeom prst="rect">
            <a:avLst/>
          </a:prstGeom>
          <a:noFill/>
          <a:ln w="9525">
            <a:noFill/>
            <a:miter lim="800000"/>
            <a:headEnd/>
            <a:tailEnd/>
          </a:ln>
        </p:spPr>
      </p:pic>
      <p:sp>
        <p:nvSpPr>
          <p:cNvPr id="2" name="Fumetto 2 1"/>
          <p:cNvSpPr/>
          <p:nvPr/>
        </p:nvSpPr>
        <p:spPr>
          <a:xfrm>
            <a:off x="179388" y="692150"/>
            <a:ext cx="8459787" cy="2592388"/>
          </a:xfrm>
          <a:prstGeom prst="wedgeRoundRectCallout">
            <a:avLst>
              <a:gd name="adj1" fmla="val -11043"/>
              <a:gd name="adj2" fmla="val 71058"/>
              <a:gd name="adj3" fmla="val 16667"/>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it-IT" sz="3200" b="1" dirty="0"/>
              <a:t>È vero che da un punto di vista strettamente giuridico, nessuna norma prevede l'obbligo della forma scritta né, tantomeno della registrazione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457200" y="115888"/>
            <a:ext cx="2170584" cy="561975"/>
          </a:xfrm>
        </p:spPr>
        <p:txBody>
          <a:bodyPr rtlCol="0">
            <a:noAutofit/>
          </a:bodyPr>
          <a:lstStyle/>
          <a:p>
            <a:pPr eaLnBrk="1" fontAlgn="auto" hangingPunct="1">
              <a:spcAft>
                <a:spcPts val="0"/>
              </a:spcAft>
              <a:defRPr/>
            </a:pPr>
            <a:r>
              <a:rPr lang="it-IT" altLang="it-IT" sz="2000" dirty="0" smtClean="0"/>
              <a:t>Registrazione dello statuto</a:t>
            </a:r>
          </a:p>
        </p:txBody>
      </p:sp>
      <p:pic>
        <p:nvPicPr>
          <p:cNvPr id="16387" name="Immagine 9" descr="lettore003.gif"/>
          <p:cNvPicPr>
            <a:picLocks noChangeAspect="1"/>
          </p:cNvPicPr>
          <p:nvPr/>
        </p:nvPicPr>
        <p:blipFill>
          <a:blip r:embed="rId2" cstate="print"/>
          <a:srcRect/>
          <a:stretch>
            <a:fillRect/>
          </a:stretch>
        </p:blipFill>
        <p:spPr bwMode="auto">
          <a:xfrm>
            <a:off x="395288" y="3716338"/>
            <a:ext cx="2884487" cy="2733675"/>
          </a:xfrm>
          <a:prstGeom prst="rect">
            <a:avLst/>
          </a:prstGeom>
          <a:noFill/>
          <a:ln w="9525">
            <a:noFill/>
            <a:miter lim="800000"/>
            <a:headEnd/>
            <a:tailEnd/>
          </a:ln>
        </p:spPr>
      </p:pic>
      <p:sp>
        <p:nvSpPr>
          <p:cNvPr id="11" name="Fumetto 2 10"/>
          <p:cNvSpPr/>
          <p:nvPr/>
        </p:nvSpPr>
        <p:spPr>
          <a:xfrm>
            <a:off x="3059113" y="3284538"/>
            <a:ext cx="2520950" cy="1728787"/>
          </a:xfrm>
          <a:prstGeom prst="wedgeRoundRectCallout">
            <a:avLst>
              <a:gd name="adj1" fmla="val -87349"/>
              <a:gd name="adj2" fmla="val 59331"/>
              <a:gd name="adj3" fmla="val 16667"/>
            </a:avLst>
          </a:prstGeom>
          <a:solidFill>
            <a:schemeClr val="accent1">
              <a:lumMod val="20000"/>
              <a:lumOff val="8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it-IT" sz="3200" b="1" dirty="0">
                <a:solidFill>
                  <a:srgbClr val="0033CC"/>
                </a:solidFill>
              </a:rPr>
              <a:t>L’art.148 comma 8 del TUIR</a:t>
            </a:r>
          </a:p>
        </p:txBody>
      </p:sp>
      <p:pic>
        <p:nvPicPr>
          <p:cNvPr id="16389" name="Picture 2" descr="G:\2014.01.14 COPIA\GIF ANIMATE\GIF MARCO\010.foto.JPG"/>
          <p:cNvPicPr>
            <a:picLocks noChangeAspect="1" noChangeArrowheads="1"/>
          </p:cNvPicPr>
          <p:nvPr/>
        </p:nvPicPr>
        <p:blipFill>
          <a:blip r:embed="rId3" cstate="print"/>
          <a:srcRect l="17084" t="8200" r="32076"/>
          <a:stretch>
            <a:fillRect/>
          </a:stretch>
        </p:blipFill>
        <p:spPr bwMode="auto">
          <a:xfrm>
            <a:off x="6084888" y="1247775"/>
            <a:ext cx="2447925" cy="3302000"/>
          </a:xfrm>
          <a:prstGeom prst="rect">
            <a:avLst/>
          </a:prstGeom>
          <a:noFill/>
          <a:ln w="9525">
            <a:noFill/>
            <a:miter lim="800000"/>
            <a:headEnd/>
            <a:tailEnd/>
          </a:ln>
        </p:spPr>
      </p:pic>
      <p:sp>
        <p:nvSpPr>
          <p:cNvPr id="12" name="CasellaDiTesto 11">
            <a:hlinkClick r:id="rId4" action="ppaction://hlinksldjump"/>
          </p:cNvPr>
          <p:cNvSpPr txBox="1"/>
          <p:nvPr/>
        </p:nvSpPr>
        <p:spPr>
          <a:xfrm>
            <a:off x="179512" y="6381328"/>
            <a:ext cx="5688632" cy="369332"/>
          </a:xfrm>
          <a:prstGeom prst="rect">
            <a:avLst/>
          </a:prstGeom>
          <a:solidFill>
            <a:schemeClr val="accent6">
              <a:lumMod val="20000"/>
              <a:lumOff val="80000"/>
            </a:schemeClr>
          </a:solidFill>
          <a:scene3d>
            <a:camera prst="orthographicFront"/>
            <a:lightRig rig="threePt" dir="t"/>
          </a:scene3d>
          <a:sp3d>
            <a:bevelT prst="relaxedInset"/>
          </a:sp3d>
        </p:spPr>
        <p:txBody>
          <a:bodyPr>
            <a:spAutoFit/>
          </a:bodyPr>
          <a:lstStyle/>
          <a:p>
            <a:pPr algn="just" fontAlgn="auto">
              <a:spcBef>
                <a:spcPts val="0"/>
              </a:spcBef>
              <a:spcAft>
                <a:spcPts val="0"/>
              </a:spcAft>
              <a:defRPr/>
            </a:pPr>
            <a:r>
              <a:rPr lang="it-IT" b="1" dirty="0">
                <a:solidFill>
                  <a:srgbClr val="0033CC"/>
                </a:solidFill>
                <a:latin typeface="+mn-lt"/>
                <a:cs typeface="+mn-cs"/>
              </a:rPr>
              <a:t>Clicca qui per vedere  il comma 8 dell’ art.148 del TUIR</a:t>
            </a:r>
          </a:p>
        </p:txBody>
      </p:sp>
      <p:sp>
        <p:nvSpPr>
          <p:cNvPr id="8" name="Fumetto 2 7"/>
          <p:cNvSpPr/>
          <p:nvPr/>
        </p:nvSpPr>
        <p:spPr>
          <a:xfrm>
            <a:off x="1403350" y="1247775"/>
            <a:ext cx="4464050" cy="1727200"/>
          </a:xfrm>
          <a:prstGeom prst="wedgeRoundRectCallout">
            <a:avLst>
              <a:gd name="adj1" fmla="val 67921"/>
              <a:gd name="adj2" fmla="val 75017"/>
              <a:gd name="adj3" fmla="val 16667"/>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b="1" dirty="0">
                <a:solidFill>
                  <a:srgbClr val="0033CC"/>
                </a:solidFill>
              </a:rPr>
              <a:t>E allora chi lo dice che lo statuto deve essere registrato?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I:\2014.01.14 COPIA\GIF ANIMATE\pensare014.gif"/>
          <p:cNvPicPr>
            <a:picLocks noChangeAspect="1" noChangeArrowheads="1" noCrop="1"/>
          </p:cNvPicPr>
          <p:nvPr/>
        </p:nvPicPr>
        <p:blipFill>
          <a:blip r:embed="rId2" cstate="print"/>
          <a:srcRect/>
          <a:stretch>
            <a:fillRect/>
          </a:stretch>
        </p:blipFill>
        <p:spPr bwMode="auto">
          <a:xfrm>
            <a:off x="250825" y="3284538"/>
            <a:ext cx="5581650" cy="3014662"/>
          </a:xfrm>
          <a:prstGeom prst="rect">
            <a:avLst/>
          </a:prstGeom>
          <a:noFill/>
          <a:ln w="9525">
            <a:noFill/>
            <a:miter lim="800000"/>
            <a:headEnd/>
            <a:tailEnd/>
          </a:ln>
        </p:spPr>
      </p:pic>
      <p:sp>
        <p:nvSpPr>
          <p:cNvPr id="4" name="Fumetto 2 3"/>
          <p:cNvSpPr/>
          <p:nvPr/>
        </p:nvSpPr>
        <p:spPr>
          <a:xfrm>
            <a:off x="3708400" y="836613"/>
            <a:ext cx="4248150" cy="2016125"/>
          </a:xfrm>
          <a:prstGeom prst="wedgeRoundRectCallout">
            <a:avLst>
              <a:gd name="adj1" fmla="val -70583"/>
              <a:gd name="adj2" fmla="val 11008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800" b="1" dirty="0">
                <a:solidFill>
                  <a:srgbClr val="0000FF"/>
                </a:solidFill>
              </a:rPr>
              <a:t>Quindi che mi succede se non registro lo statuto?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I:\2014.01.14 COPIA\GIF ANIMATE\GIF MARCO\007.MARCO_DUE.jpg"/>
          <p:cNvPicPr>
            <a:picLocks noChangeAspect="1" noChangeArrowheads="1"/>
          </p:cNvPicPr>
          <p:nvPr/>
        </p:nvPicPr>
        <p:blipFill>
          <a:blip r:embed="rId2" cstate="print"/>
          <a:srcRect l="16374" t="12280" r="25146" b="24561"/>
          <a:stretch>
            <a:fillRect/>
          </a:stretch>
        </p:blipFill>
        <p:spPr bwMode="auto">
          <a:xfrm>
            <a:off x="5827713" y="1916113"/>
            <a:ext cx="3065462" cy="4413250"/>
          </a:xfrm>
          <a:prstGeom prst="rect">
            <a:avLst/>
          </a:prstGeom>
          <a:noFill/>
          <a:ln w="9525">
            <a:noFill/>
            <a:miter lim="800000"/>
            <a:headEnd/>
            <a:tailEnd/>
          </a:ln>
        </p:spPr>
      </p:pic>
      <p:sp>
        <p:nvSpPr>
          <p:cNvPr id="4" name="Fumetto 2 3"/>
          <p:cNvSpPr/>
          <p:nvPr/>
        </p:nvSpPr>
        <p:spPr>
          <a:xfrm>
            <a:off x="323850" y="476250"/>
            <a:ext cx="6192838" cy="1800225"/>
          </a:xfrm>
          <a:prstGeom prst="wedgeRoundRectCallout">
            <a:avLst>
              <a:gd name="adj1" fmla="val 53812"/>
              <a:gd name="adj2" fmla="val 994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4400" b="1" dirty="0"/>
              <a:t>Ti possono succedere 2 cose molto spiacevoli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2014.01.14 COPIA\GIF ANIMATE\GIF MARCO\20140525_191354.jpg"/>
          <p:cNvPicPr>
            <a:picLocks noChangeAspect="1" noChangeArrowheads="1"/>
          </p:cNvPicPr>
          <p:nvPr/>
        </p:nvPicPr>
        <p:blipFill>
          <a:blip r:embed="rId2" cstate="print"/>
          <a:srcRect t="25013" b="22710"/>
          <a:stretch>
            <a:fillRect/>
          </a:stretch>
        </p:blipFill>
        <p:spPr bwMode="auto">
          <a:xfrm>
            <a:off x="1116013" y="3933825"/>
            <a:ext cx="6908800" cy="2708275"/>
          </a:xfrm>
          <a:prstGeom prst="rect">
            <a:avLst/>
          </a:prstGeom>
          <a:ln>
            <a:noFill/>
          </a:ln>
          <a:effectLst>
            <a:outerShdw blurRad="292100" dist="139700" dir="2700000" algn="tl" rotWithShape="0">
              <a:srgbClr val="333333">
                <a:alpha val="65000"/>
              </a:srgbClr>
            </a:outerShdw>
          </a:effectLst>
        </p:spPr>
      </p:pic>
      <p:sp>
        <p:nvSpPr>
          <p:cNvPr id="2" name="Rettangolo 1"/>
          <p:cNvSpPr/>
          <p:nvPr/>
        </p:nvSpPr>
        <p:spPr>
          <a:xfrm rot="466509">
            <a:off x="323850" y="1284288"/>
            <a:ext cx="8496300" cy="30241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it-IT" sz="4000" b="1" dirty="0">
                <a:solidFill>
                  <a:srgbClr val="FF0000"/>
                </a:solidFill>
                <a:effectLst>
                  <a:outerShdw blurRad="38100" dist="38100" dir="2700000" algn="tl">
                    <a:srgbClr val="000000">
                      <a:alpha val="43137"/>
                    </a:srgbClr>
                  </a:outerShdw>
                </a:effectLst>
              </a:rPr>
              <a:t>TASSAZIONE DEI CORRISPETTIVI SPECIFICI</a:t>
            </a:r>
            <a:r>
              <a:rPr lang="it-IT" sz="4000" b="1" dirty="0">
                <a:solidFill>
                  <a:srgbClr val="FF0000"/>
                </a:solidFill>
              </a:rPr>
              <a:t> </a:t>
            </a:r>
            <a:r>
              <a:rPr lang="it-IT" sz="4000" b="1" dirty="0">
                <a:solidFill>
                  <a:srgbClr val="0000FF"/>
                </a:solidFill>
              </a:rPr>
              <a:t>versati dai propri associati anche se relativi a prestazioni svolte in diretta attuazione degli scopi istituzionali</a:t>
            </a:r>
          </a:p>
        </p:txBody>
      </p:sp>
      <p:sp>
        <p:nvSpPr>
          <p:cNvPr id="3" name="Ovale 2"/>
          <p:cNvSpPr/>
          <p:nvPr/>
        </p:nvSpPr>
        <p:spPr>
          <a:xfrm rot="451135">
            <a:off x="996950" y="120650"/>
            <a:ext cx="1079500" cy="792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4400" b="1" dirty="0"/>
              <a:t>1</a:t>
            </a:r>
            <a:r>
              <a:rPr lang="it-IT" sz="4400" b="1" baseline="30000" dirty="0"/>
              <a:t>a</a:t>
            </a:r>
          </a:p>
        </p:txBody>
      </p:sp>
      <p:sp>
        <p:nvSpPr>
          <p:cNvPr id="4" name="Rettangolo 3"/>
          <p:cNvSpPr/>
          <p:nvPr/>
        </p:nvSpPr>
        <p:spPr>
          <a:xfrm rot="466219">
            <a:off x="2066925" y="709613"/>
            <a:ext cx="6408738" cy="649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4000" b="1" dirty="0"/>
              <a:t>Cosa spiacevole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2014.01.14 COPIA\GIF ANIMATE\GIF MARCO\20140525_191354.jpg"/>
          <p:cNvPicPr>
            <a:picLocks noChangeAspect="1" noChangeArrowheads="1"/>
          </p:cNvPicPr>
          <p:nvPr/>
        </p:nvPicPr>
        <p:blipFill>
          <a:blip r:embed="rId2" cstate="print"/>
          <a:srcRect t="25014" b="22710"/>
          <a:stretch>
            <a:fillRect/>
          </a:stretch>
        </p:blipFill>
        <p:spPr bwMode="auto">
          <a:xfrm>
            <a:off x="1116013" y="3933825"/>
            <a:ext cx="6908800" cy="2708275"/>
          </a:xfrm>
          <a:prstGeom prst="rect">
            <a:avLst/>
          </a:prstGeom>
          <a:noFill/>
          <a:ln w="9525">
            <a:noFill/>
            <a:miter lim="800000"/>
            <a:headEnd/>
            <a:tailEnd/>
          </a:ln>
        </p:spPr>
      </p:pic>
      <p:sp>
        <p:nvSpPr>
          <p:cNvPr id="2" name="Rettangolo 1"/>
          <p:cNvSpPr/>
          <p:nvPr/>
        </p:nvSpPr>
        <p:spPr>
          <a:xfrm rot="466509">
            <a:off x="323850" y="1284288"/>
            <a:ext cx="8496300" cy="30241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hangingPunct="0">
              <a:spcBef>
                <a:spcPts val="0"/>
              </a:spcBef>
              <a:spcAft>
                <a:spcPts val="0"/>
              </a:spcAft>
              <a:defRPr/>
            </a:pPr>
            <a:r>
              <a:rPr lang="it-IT" sz="2800" b="1" dirty="0">
                <a:solidFill>
                  <a:srgbClr val="FF0000"/>
                </a:solidFill>
              </a:rPr>
              <a:t>TASSAZIONE DEI PROVENTI DA SOMMINISTRAZIONE AGLI ASSOCIATI,</a:t>
            </a:r>
            <a:r>
              <a:rPr lang="it-IT" sz="2800" b="1" dirty="0">
                <a:solidFill>
                  <a:srgbClr val="0000FF"/>
                </a:solidFill>
              </a:rPr>
              <a:t> anche se l'associazione è affiliata ad un organismo riconosciuto dal Ministero dell'Interno ed anche se queste  prestazioni sono assolutamente inerenti a quelle svolte in diretta attuazione degli scopi istituzionali</a:t>
            </a:r>
          </a:p>
          <a:p>
            <a:pPr fontAlgn="auto" hangingPunct="0">
              <a:spcBef>
                <a:spcPts val="0"/>
              </a:spcBef>
              <a:spcAft>
                <a:spcPts val="0"/>
              </a:spcAft>
              <a:defRPr/>
            </a:pPr>
            <a:r>
              <a:rPr lang="it-IT" sz="2800" b="1" dirty="0">
                <a:solidFill>
                  <a:srgbClr val="0000FF"/>
                </a:solidFill>
              </a:rPr>
              <a:t> </a:t>
            </a:r>
          </a:p>
        </p:txBody>
      </p:sp>
      <p:sp>
        <p:nvSpPr>
          <p:cNvPr id="3" name="Ovale 2"/>
          <p:cNvSpPr/>
          <p:nvPr/>
        </p:nvSpPr>
        <p:spPr>
          <a:xfrm rot="451135">
            <a:off x="996950" y="120650"/>
            <a:ext cx="1079500" cy="792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4400" b="1" dirty="0"/>
              <a:t>2</a:t>
            </a:r>
            <a:r>
              <a:rPr lang="it-IT" sz="4400" b="1" baseline="30000" dirty="0"/>
              <a:t>a</a:t>
            </a:r>
          </a:p>
        </p:txBody>
      </p:sp>
      <p:sp>
        <p:nvSpPr>
          <p:cNvPr id="4" name="Rettangolo 3"/>
          <p:cNvSpPr/>
          <p:nvPr/>
        </p:nvSpPr>
        <p:spPr>
          <a:xfrm rot="466219">
            <a:off x="2066925" y="709613"/>
            <a:ext cx="6408738" cy="649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4000" b="1" dirty="0"/>
              <a:t>Cosa spiacevole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2014.01.14 COPIA\GIF ANIMATE\GIF MARCO\001.REDDITOMETRO_LETTURA.jpg"/>
          <p:cNvPicPr>
            <a:picLocks noChangeAspect="1" noChangeArrowheads="1"/>
          </p:cNvPicPr>
          <p:nvPr/>
        </p:nvPicPr>
        <p:blipFill>
          <a:blip r:embed="rId2" cstate="print"/>
          <a:srcRect l="2707" t="21658" r="17429" b="4344"/>
          <a:stretch>
            <a:fillRect/>
          </a:stretch>
        </p:blipFill>
        <p:spPr bwMode="auto">
          <a:xfrm>
            <a:off x="684213" y="2708275"/>
            <a:ext cx="5180012" cy="3600450"/>
          </a:xfrm>
          <a:prstGeom prst="rect">
            <a:avLst/>
          </a:prstGeom>
          <a:noFill/>
          <a:ln w="9525">
            <a:noFill/>
            <a:miter lim="800000"/>
            <a:headEnd/>
            <a:tailEnd/>
          </a:ln>
        </p:spPr>
      </p:pic>
      <p:sp>
        <p:nvSpPr>
          <p:cNvPr id="5" name="Rettangolo 4"/>
          <p:cNvSpPr/>
          <p:nvPr/>
        </p:nvSpPr>
        <p:spPr>
          <a:xfrm>
            <a:off x="136364" y="260648"/>
            <a:ext cx="8756116" cy="120032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it-IT" sz="3600" b="1" spc="50" dirty="0">
                <a:ln w="11430"/>
                <a:solidFill>
                  <a:srgbClr val="FF0000"/>
                </a:solidFill>
                <a:effectLst>
                  <a:outerShdw blurRad="76200" dist="50800" dir="5400000" algn="tl" rotWithShape="0">
                    <a:srgbClr val="000000">
                      <a:alpha val="65000"/>
                    </a:srgbClr>
                  </a:outerShdw>
                </a:effectLst>
                <a:latin typeface="+mn-lt"/>
                <a:cs typeface="+mn-cs"/>
              </a:rPr>
              <a:t>Per non parlare di quello che prevede</a:t>
            </a:r>
          </a:p>
          <a:p>
            <a:pPr algn="ctr" fontAlgn="auto">
              <a:spcBef>
                <a:spcPts val="0"/>
              </a:spcBef>
              <a:spcAft>
                <a:spcPts val="0"/>
              </a:spcAft>
              <a:defRPr/>
            </a:pPr>
            <a:r>
              <a:rPr lang="it-IT" sz="3600" b="1" spc="50" dirty="0">
                <a:ln w="11430"/>
                <a:solidFill>
                  <a:srgbClr val="FF0000"/>
                </a:solidFill>
                <a:effectLst>
                  <a:outerShdw blurRad="76200" dist="50800" dir="5400000" algn="tl" rotWithShape="0">
                    <a:srgbClr val="000000">
                      <a:alpha val="65000"/>
                    </a:srgbClr>
                  </a:outerShdw>
                </a:effectLst>
                <a:latin typeface="+mn-lt"/>
                <a:cs typeface="+mn-cs"/>
              </a:rPr>
              <a:t> la circolare 1/2008 della Guardia di finanza</a:t>
            </a:r>
          </a:p>
        </p:txBody>
      </p:sp>
      <p:sp>
        <p:nvSpPr>
          <p:cNvPr id="6" name="Fumetto 2 5"/>
          <p:cNvSpPr/>
          <p:nvPr/>
        </p:nvSpPr>
        <p:spPr>
          <a:xfrm>
            <a:off x="4787900" y="1557338"/>
            <a:ext cx="3240088" cy="1584325"/>
          </a:xfrm>
          <a:prstGeom prst="wedgeRoundRectCallout">
            <a:avLst>
              <a:gd name="adj1" fmla="val -60617"/>
              <a:gd name="adj2" fmla="val 823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b="1" dirty="0"/>
              <a:t>Vediamo che dice questa circolare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ttangolo 1"/>
          <p:cNvSpPr>
            <a:spLocks noChangeArrowheads="1"/>
          </p:cNvSpPr>
          <p:nvPr/>
        </p:nvSpPr>
        <p:spPr bwMode="auto">
          <a:xfrm>
            <a:off x="250825" y="1052513"/>
            <a:ext cx="8569325" cy="4524375"/>
          </a:xfrm>
          <a:prstGeom prst="rect">
            <a:avLst/>
          </a:prstGeom>
          <a:solidFill>
            <a:srgbClr val="FFFF00"/>
          </a:solidFill>
          <a:ln w="9525">
            <a:noFill/>
            <a:miter lim="800000"/>
            <a:headEnd/>
            <a:tailEnd/>
          </a:ln>
        </p:spPr>
        <p:txBody>
          <a:bodyPr>
            <a:spAutoFit/>
          </a:bodyPr>
          <a:lstStyle/>
          <a:p>
            <a:pPr algn="just"/>
            <a:r>
              <a:rPr lang="it-IT" sz="3200" b="1">
                <a:solidFill>
                  <a:srgbClr val="0000FF"/>
                </a:solidFill>
                <a:latin typeface="Calibri" pitchFamily="34" charset="0"/>
              </a:rPr>
              <a:t>Se lo </a:t>
            </a:r>
            <a:r>
              <a:rPr lang="it-IT" sz="3200" b="1">
                <a:solidFill>
                  <a:srgbClr val="0000FF"/>
                </a:solidFill>
                <a:latin typeface="Calibri" pitchFamily="34" charset="0"/>
                <a:hlinkClick r:id="rId2"/>
              </a:rPr>
              <a:t>statuto non è registrato</a:t>
            </a:r>
            <a:r>
              <a:rPr lang="it-IT" sz="3200" b="1">
                <a:solidFill>
                  <a:srgbClr val="0000FF"/>
                </a:solidFill>
                <a:latin typeface="Calibri" pitchFamily="34" charset="0"/>
              </a:rPr>
              <a:t>, le clausole ivi inserite “</a:t>
            </a:r>
            <a:r>
              <a:rPr lang="it-IT" sz="3200" b="1" i="1">
                <a:solidFill>
                  <a:srgbClr val="0000FF"/>
                </a:solidFill>
                <a:latin typeface="Calibri" pitchFamily="34" charset="0"/>
              </a:rPr>
              <a:t>saranno esaminate quali mere previsioni indicative, non vincolando in alcun modo le determinazioni degli operanti, che saranno assunte in considerazione dell’attività effettivamente svolta; detto approccio di tipo sostanziale sarà seguito, naturalmente, anche qualora lo statuto non sia stato redatto od esibito dal contribuente</a:t>
            </a:r>
            <a:r>
              <a:rPr lang="it-IT" sz="3200" b="1">
                <a:solidFill>
                  <a:srgbClr val="0000FF"/>
                </a:solidFill>
                <a:latin typeface="Calibri" pitchFamily="34" charset="0"/>
              </a:rPr>
              <a:t>”</a:t>
            </a:r>
          </a:p>
        </p:txBody>
      </p:sp>
      <p:sp>
        <p:nvSpPr>
          <p:cNvPr id="3" name="Rettangolo 2"/>
          <p:cNvSpPr/>
          <p:nvPr/>
        </p:nvSpPr>
        <p:spPr>
          <a:xfrm>
            <a:off x="4067175" y="5445125"/>
            <a:ext cx="4826000"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400" b="1" dirty="0"/>
              <a:t>circ. Guardia di finanza n. 1/2008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6203032" cy="706090"/>
          </a:xfrm>
          <a:solidFill>
            <a:srgbClr val="FFFF00"/>
          </a:solidFill>
        </p:spPr>
        <p:txBody>
          <a:bodyPr>
            <a:normAutofit fontScale="90000"/>
          </a:bodyPr>
          <a:lstStyle/>
          <a:p>
            <a:r>
              <a:rPr lang="it-IT" b="1" dirty="0" smtClean="0">
                <a:solidFill>
                  <a:srgbClr val="002060"/>
                </a:solidFill>
              </a:rPr>
              <a:t>L’art.149 del </a:t>
            </a:r>
            <a:r>
              <a:rPr lang="it-IT" b="1" dirty="0" err="1" smtClean="0">
                <a:solidFill>
                  <a:srgbClr val="002060"/>
                </a:solidFill>
              </a:rPr>
              <a:t>Tuir</a:t>
            </a:r>
            <a:r>
              <a:rPr lang="it-IT" b="1" dirty="0" smtClean="0">
                <a:solidFill>
                  <a:srgbClr val="002060"/>
                </a:solidFill>
              </a:rPr>
              <a:t> e le ASD</a:t>
            </a:r>
            <a:endParaRPr lang="it-IT" b="1" dirty="0">
              <a:solidFill>
                <a:srgbClr val="002060"/>
              </a:solidFill>
            </a:endParaRPr>
          </a:p>
        </p:txBody>
      </p:sp>
      <p:pic>
        <p:nvPicPr>
          <p:cNvPr id="20482" name="Picture 2" descr="C:\Windows\System32\config\systemprofile\Documents\Youcam\Snapshot_20151119_7.jpg"/>
          <p:cNvPicPr>
            <a:picLocks noChangeAspect="1" noChangeArrowheads="1"/>
          </p:cNvPicPr>
          <p:nvPr/>
        </p:nvPicPr>
        <p:blipFill>
          <a:blip r:embed="rId2" cstate="print"/>
          <a:srcRect/>
          <a:stretch>
            <a:fillRect/>
          </a:stretch>
        </p:blipFill>
        <p:spPr bwMode="auto">
          <a:xfrm>
            <a:off x="179512" y="2286000"/>
            <a:ext cx="6096000" cy="4572000"/>
          </a:xfrm>
          <a:prstGeom prst="rect">
            <a:avLst/>
          </a:prstGeom>
          <a:noFill/>
        </p:spPr>
      </p:pic>
      <p:sp>
        <p:nvSpPr>
          <p:cNvPr id="4" name="Fumetto 2 3"/>
          <p:cNvSpPr/>
          <p:nvPr/>
        </p:nvSpPr>
        <p:spPr>
          <a:xfrm>
            <a:off x="3995936" y="1196752"/>
            <a:ext cx="5148064" cy="2088232"/>
          </a:xfrm>
          <a:prstGeom prst="wedgeRoundRectCallout">
            <a:avLst>
              <a:gd name="adj1" fmla="val -48547"/>
              <a:gd name="adj2" fmla="val 1184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t>L’art.149</a:t>
            </a:r>
            <a:r>
              <a:rPr lang="it-IT" sz="2800" dirty="0" smtClean="0"/>
              <a:t> stabilisce una serie di parametri al superamento dei quali l’ente perde la qualifica di “</a:t>
            </a:r>
            <a:r>
              <a:rPr lang="it-IT" sz="2800" b="1" dirty="0" smtClean="0"/>
              <a:t>NON COMMERCIALITÀ</a:t>
            </a:r>
            <a:r>
              <a:rPr lang="it-IT" sz="2800" dirty="0" smtClean="0"/>
              <a:t>”</a:t>
            </a:r>
            <a:endParaRPr lang="it-IT" sz="2800" dirty="0"/>
          </a:p>
        </p:txBody>
      </p:sp>
      <p:sp>
        <p:nvSpPr>
          <p:cNvPr id="20483" name="Rectangle 3"/>
          <p:cNvSpPr>
            <a:spLocks noChangeArrowheads="1"/>
          </p:cNvSpPr>
          <p:nvPr/>
        </p:nvSpPr>
        <p:spPr bwMode="auto">
          <a:xfrm>
            <a:off x="179512" y="620688"/>
            <a:ext cx="770485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Unicode MS" pitchFamily="34" charset="-128"/>
                <a:cs typeface="Arial" charset="0"/>
              </a:rPr>
              <a:t>Perdita della qualifica di ente non commerciale</a:t>
            </a:r>
            <a:r>
              <a:rPr kumimoji="0" lang="it-IT" sz="2000" b="0" i="0" u="none" strike="noStrike" cap="none" normalizeH="0" baseline="0" dirty="0" smtClean="0">
                <a:ln>
                  <a:noFill/>
                </a:ln>
                <a:solidFill>
                  <a:schemeClr val="tx1"/>
                </a:solidFill>
                <a:effectLst/>
                <a:latin typeface="Arial" charset="0"/>
                <a:cs typeface="Arial" charset="0"/>
              </a:rPr>
              <a:t> </a:t>
            </a:r>
            <a:endParaRPr kumimoji="0" lang="it-IT" sz="5400" b="0" i="0" u="none" strike="noStrike" cap="none" normalizeH="0" baseline="0" dirty="0" smtClean="0">
              <a:ln>
                <a:noFill/>
              </a:ln>
              <a:solidFill>
                <a:schemeClr val="tx1"/>
              </a:solidFill>
              <a:effectLst/>
              <a:latin typeface="Arial" charset="0"/>
              <a:cs typeface="Arial" charset="0"/>
            </a:endParaRPr>
          </a:p>
        </p:txBody>
      </p:sp>
      <p:sp>
        <p:nvSpPr>
          <p:cNvPr id="6" name="CasellaDiTesto 5">
            <a:hlinkClick r:id="rId3" action="ppaction://hlinksldjump"/>
          </p:cNvPr>
          <p:cNvSpPr txBox="1"/>
          <p:nvPr/>
        </p:nvSpPr>
        <p:spPr>
          <a:xfrm>
            <a:off x="6156176" y="5949280"/>
            <a:ext cx="2880320" cy="707886"/>
          </a:xfrm>
          <a:prstGeom prst="rect">
            <a:avLst/>
          </a:prstGeom>
          <a:solidFill>
            <a:schemeClr val="accent6">
              <a:lumMod val="20000"/>
              <a:lumOff val="80000"/>
            </a:schemeClr>
          </a:solidFill>
          <a:scene3d>
            <a:camera prst="orthographicFront"/>
            <a:lightRig rig="threePt" dir="t"/>
          </a:scene3d>
          <a:sp3d>
            <a:bevelT prst="relaxedInset"/>
          </a:sp3d>
        </p:spPr>
        <p:txBody>
          <a:bodyPr wrap="square">
            <a:spAutoFit/>
          </a:bodyPr>
          <a:lstStyle/>
          <a:p>
            <a:pPr algn="just" fontAlgn="auto">
              <a:spcBef>
                <a:spcPts val="0"/>
              </a:spcBef>
              <a:spcAft>
                <a:spcPts val="0"/>
              </a:spcAft>
              <a:defRPr/>
            </a:pPr>
            <a:r>
              <a:rPr lang="it-IT" sz="2000" b="1" dirty="0">
                <a:solidFill>
                  <a:srgbClr val="0033CC"/>
                </a:solidFill>
                <a:latin typeface="+mn-lt"/>
                <a:cs typeface="+mn-cs"/>
              </a:rPr>
              <a:t>Clicca qui per vedere  </a:t>
            </a:r>
            <a:r>
              <a:rPr lang="it-IT" sz="2000" b="1" dirty="0" smtClean="0">
                <a:solidFill>
                  <a:srgbClr val="0033CC"/>
                </a:solidFill>
                <a:latin typeface="+mn-lt"/>
                <a:cs typeface="+mn-cs"/>
              </a:rPr>
              <a:t>l’art.149 </a:t>
            </a:r>
            <a:r>
              <a:rPr lang="it-IT" sz="2000" b="1" dirty="0">
                <a:solidFill>
                  <a:srgbClr val="0033CC"/>
                </a:solidFill>
                <a:latin typeface="+mn-lt"/>
                <a:cs typeface="+mn-cs"/>
              </a:rPr>
              <a:t>del TUIR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dirty="0" smtClean="0"/>
              <a:t>RIFERIMENTI NORMATIVI</a:t>
            </a:r>
            <a:br>
              <a:rPr lang="it-IT" dirty="0" smtClean="0"/>
            </a:br>
            <a:r>
              <a:rPr lang="it-IT" sz="4000" b="1" dirty="0" smtClean="0"/>
              <a:t>Imposte Dirette</a:t>
            </a:r>
            <a:endParaRPr lang="it-IT" b="1" dirty="0"/>
          </a:p>
        </p:txBody>
      </p:sp>
      <p:sp>
        <p:nvSpPr>
          <p:cNvPr id="5" name="Rettangolo 4"/>
          <p:cNvSpPr/>
          <p:nvPr/>
        </p:nvSpPr>
        <p:spPr>
          <a:xfrm>
            <a:off x="251520" y="1859340"/>
            <a:ext cx="8136904" cy="1569660"/>
          </a:xfrm>
          <a:prstGeom prst="rect">
            <a:avLst/>
          </a:prstGeom>
        </p:spPr>
        <p:txBody>
          <a:bodyPr wrap="square">
            <a:spAutoFit/>
          </a:bodyPr>
          <a:lstStyle/>
          <a:p>
            <a:pPr algn="just"/>
            <a:r>
              <a:rPr lang="it-IT" sz="3200" dirty="0" smtClean="0"/>
              <a:t>Dal punto di vista fiscale le Società  e le Associazioni Sportive Dilettantistiche trovano la loro disciplina  nel D.P.R. n. </a:t>
            </a:r>
            <a:r>
              <a:rPr lang="it-IT" sz="3200" smtClean="0"/>
              <a:t>917/86 </a:t>
            </a:r>
            <a:r>
              <a:rPr lang="it-IT" sz="3200" dirty="0" smtClean="0"/>
              <a:t>(</a:t>
            </a:r>
            <a:r>
              <a:rPr lang="it-IT" sz="3200" dirty="0" err="1" smtClean="0"/>
              <a:t>Tuir</a:t>
            </a:r>
            <a:r>
              <a:rPr lang="it-IT" sz="3200" dirty="0" smtClean="0"/>
              <a:t>) </a:t>
            </a:r>
            <a:endParaRPr lang="it-IT" sz="3200" dirty="0"/>
          </a:p>
        </p:txBody>
      </p:sp>
      <p:pic>
        <p:nvPicPr>
          <p:cNvPr id="1031" name="Picture 7"/>
          <p:cNvPicPr>
            <a:picLocks noChangeAspect="1" noChangeArrowheads="1"/>
          </p:cNvPicPr>
          <p:nvPr/>
        </p:nvPicPr>
        <p:blipFill>
          <a:blip r:embed="rId2" cstate="print"/>
          <a:srcRect/>
          <a:stretch>
            <a:fillRect/>
          </a:stretch>
        </p:blipFill>
        <p:spPr bwMode="auto">
          <a:xfrm>
            <a:off x="6444208" y="4365104"/>
            <a:ext cx="2049016" cy="2049016"/>
          </a:xfrm>
          <a:prstGeom prst="rect">
            <a:avLst/>
          </a:prstGeom>
          <a:noFill/>
          <a:ln w="9525">
            <a:solidFill>
              <a:schemeClr val="accent1"/>
            </a:solidFill>
            <a:miter lim="800000"/>
            <a:headEnd/>
            <a:tailEnd/>
          </a:ln>
        </p:spPr>
      </p:pic>
      <p:sp>
        <p:nvSpPr>
          <p:cNvPr id="9" name="Rettangolo 8"/>
          <p:cNvSpPr/>
          <p:nvPr/>
        </p:nvSpPr>
        <p:spPr>
          <a:xfrm>
            <a:off x="6660232" y="6237312"/>
            <a:ext cx="165618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t>TUIR</a:t>
            </a:r>
            <a:endParaRPr lang="it-IT" sz="3200" b="1" dirty="0"/>
          </a:p>
        </p:txBody>
      </p:sp>
      <p:sp>
        <p:nvSpPr>
          <p:cNvPr id="11" name="CasellaDiTesto 10"/>
          <p:cNvSpPr txBox="1"/>
          <p:nvPr/>
        </p:nvSpPr>
        <p:spPr>
          <a:xfrm>
            <a:off x="251520" y="4365104"/>
            <a:ext cx="6120680" cy="1815882"/>
          </a:xfrm>
          <a:prstGeom prst="rect">
            <a:avLst/>
          </a:prstGeom>
          <a:noFill/>
        </p:spPr>
        <p:txBody>
          <a:bodyPr wrap="square" rtlCol="0">
            <a:spAutoFit/>
          </a:bodyPr>
          <a:lstStyle/>
          <a:p>
            <a:pPr algn="just"/>
            <a:r>
              <a:rPr lang="it-IT" sz="2800" dirty="0" smtClean="0"/>
              <a:t>Ai sensi  dell’art.73 del </a:t>
            </a:r>
            <a:r>
              <a:rPr lang="it-IT" sz="2800" dirty="0" err="1" smtClean="0"/>
              <a:t>Tuir</a:t>
            </a:r>
            <a:r>
              <a:rPr lang="it-IT" sz="2800" dirty="0" smtClean="0"/>
              <a:t>, sia le </a:t>
            </a:r>
            <a:r>
              <a:rPr lang="it-IT" sz="2800" b="1" dirty="0" smtClean="0"/>
              <a:t>associazioni sportive dilettantistiche</a:t>
            </a:r>
            <a:r>
              <a:rPr lang="it-IT" sz="2800" dirty="0" smtClean="0"/>
              <a:t> sia  le  </a:t>
            </a:r>
            <a:r>
              <a:rPr lang="it-IT" sz="2800" b="1" dirty="0" smtClean="0"/>
              <a:t>società sportive dilettantistiche </a:t>
            </a:r>
            <a:r>
              <a:rPr lang="it-IT" sz="2800" dirty="0" smtClean="0"/>
              <a:t>sono </a:t>
            </a:r>
            <a:r>
              <a:rPr lang="it-IT" sz="2800" b="1" dirty="0" smtClean="0"/>
              <a:t>soggetti passivi </a:t>
            </a:r>
            <a:r>
              <a:rPr lang="it-IT" sz="2800" b="1" dirty="0" err="1" smtClean="0"/>
              <a:t>Ires</a:t>
            </a:r>
            <a:endParaRPr lang="it-IT"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251520" y="274638"/>
            <a:ext cx="8640960" cy="1642194"/>
          </a:xfrm>
          <a:solidFill>
            <a:srgbClr val="FFFF00"/>
          </a:solidFill>
        </p:spPr>
        <p:txBody>
          <a:bodyPr>
            <a:normAutofit fontScale="90000"/>
          </a:bodyPr>
          <a:lstStyle/>
          <a:p>
            <a:pPr algn="just"/>
            <a:r>
              <a:rPr lang="it-IT" b="1" dirty="0" smtClean="0">
                <a:solidFill>
                  <a:srgbClr val="002060"/>
                </a:solidFill>
              </a:rPr>
              <a:t>Fortunatamente l’art.149 non si applica alle ASD ai sensi del comma 4 dello stesso articolo</a:t>
            </a:r>
            <a:endParaRPr lang="it-IT" b="1" dirty="0">
              <a:solidFill>
                <a:srgbClr val="002060"/>
              </a:solidFill>
            </a:endParaRPr>
          </a:p>
        </p:txBody>
      </p:sp>
      <p:pic>
        <p:nvPicPr>
          <p:cNvPr id="27659" name="Picture 11" descr="C:\windows\system32\config\systemprofile\Desktop\2015.11.25 GIF CONVEGNO CONI\esultanza-paolo-canio-230772.jpg"/>
          <p:cNvPicPr>
            <a:picLocks noChangeAspect="1" noChangeArrowheads="1"/>
          </p:cNvPicPr>
          <p:nvPr/>
        </p:nvPicPr>
        <p:blipFill>
          <a:blip r:embed="rId2" cstate="print"/>
          <a:srcRect/>
          <a:stretch>
            <a:fillRect/>
          </a:stretch>
        </p:blipFill>
        <p:spPr bwMode="auto">
          <a:xfrm>
            <a:off x="4925614" y="1556791"/>
            <a:ext cx="3744418" cy="2808313"/>
          </a:xfrm>
          <a:prstGeom prst="rect">
            <a:avLst/>
          </a:prstGeom>
          <a:noFill/>
        </p:spPr>
      </p:pic>
      <p:sp>
        <p:nvSpPr>
          <p:cNvPr id="9" name="CasellaDiTesto 8"/>
          <p:cNvSpPr txBox="1"/>
          <p:nvPr/>
        </p:nvSpPr>
        <p:spPr>
          <a:xfrm>
            <a:off x="251520" y="4635133"/>
            <a:ext cx="8496944" cy="954107"/>
          </a:xfrm>
          <a:prstGeom prst="rect">
            <a:avLst/>
          </a:prstGeom>
          <a:solidFill>
            <a:srgbClr val="FFFF99"/>
          </a:solidFill>
        </p:spPr>
        <p:txBody>
          <a:bodyPr wrap="square" rtlCol="0">
            <a:spAutoFit/>
          </a:bodyPr>
          <a:lstStyle/>
          <a:p>
            <a:pPr algn="just"/>
            <a:r>
              <a:rPr lang="it-IT" sz="2800" b="1" dirty="0" smtClean="0">
                <a:solidFill>
                  <a:srgbClr val="3333FF"/>
                </a:solidFill>
              </a:rPr>
              <a:t>Le disposizioni di cui ai commi 1 e 2 non si applicano … alle associazioni sportive dilettantistiche</a:t>
            </a:r>
            <a:endParaRPr lang="it-IT" sz="2800" b="1" dirty="0">
              <a:solidFill>
                <a:srgbClr val="3333FF"/>
              </a:solidFill>
            </a:endParaRPr>
          </a:p>
        </p:txBody>
      </p:sp>
      <p:sp>
        <p:nvSpPr>
          <p:cNvPr id="10" name="Rettangolo 9"/>
          <p:cNvSpPr/>
          <p:nvPr/>
        </p:nvSpPr>
        <p:spPr>
          <a:xfrm>
            <a:off x="1403648" y="4203085"/>
            <a:ext cx="28083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t>Art.149 comma 4</a:t>
            </a:r>
            <a:endParaRPr lang="it-IT" sz="2400" b="1" dirty="0"/>
          </a:p>
        </p:txBody>
      </p:sp>
      <p:sp>
        <p:nvSpPr>
          <p:cNvPr id="27660" name="Rectangle 12"/>
          <p:cNvSpPr>
            <a:spLocks noChangeArrowheads="1"/>
          </p:cNvSpPr>
          <p:nvPr/>
        </p:nvSpPr>
        <p:spPr bwMode="auto">
          <a:xfrm>
            <a:off x="251520" y="5650795"/>
            <a:ext cx="8568952" cy="784830"/>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sz="2400" b="1" dirty="0" smtClean="0">
                <a:solidFill>
                  <a:srgbClr val="FF0000"/>
                </a:solidFill>
                <a:effectLst>
                  <a:outerShdw blurRad="38100" dist="38100" dir="2700000" algn="tl">
                    <a:srgbClr val="000000">
                      <a:alpha val="43137"/>
                    </a:srgbClr>
                  </a:outerShdw>
                </a:effectLst>
              </a:rPr>
              <a:t>Tutto ciò grazie alla modifica apportata  dall’art.90, comma 11,  della  L.  n.  289/2002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44624"/>
            <a:ext cx="8640960"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Come si determina il reddito </a:t>
            </a:r>
            <a:r>
              <a:rPr lang="it-IT"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delle</a:t>
            </a:r>
          </a:p>
          <a:p>
            <a:pPr algn="ctr"/>
            <a:r>
              <a:rPr lang="it-IT"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Associazioni Sportive Dilettantistiche</a:t>
            </a:r>
            <a:endParaRPr lang="it-IT"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6625" name="Picture 1" descr="I:\2014.01.14 COPIA\GIF ANIMATE\GIF MARCO\003.foto.JPG"/>
          <p:cNvPicPr>
            <a:picLocks noChangeAspect="1" noChangeArrowheads="1"/>
          </p:cNvPicPr>
          <p:nvPr/>
        </p:nvPicPr>
        <p:blipFill>
          <a:blip r:embed="rId2" cstate="print"/>
          <a:srcRect/>
          <a:stretch>
            <a:fillRect/>
          </a:stretch>
        </p:blipFill>
        <p:spPr bwMode="auto">
          <a:xfrm>
            <a:off x="3563888" y="2276872"/>
            <a:ext cx="4928096" cy="3680672"/>
          </a:xfrm>
          <a:prstGeom prst="rect">
            <a:avLst/>
          </a:prstGeom>
          <a:noFill/>
        </p:spPr>
      </p:pic>
      <p:sp>
        <p:nvSpPr>
          <p:cNvPr id="4" name="Fumetto 2 3"/>
          <p:cNvSpPr/>
          <p:nvPr/>
        </p:nvSpPr>
        <p:spPr>
          <a:xfrm>
            <a:off x="179512" y="1268760"/>
            <a:ext cx="3960440" cy="1656184"/>
          </a:xfrm>
          <a:prstGeom prst="wedgeRoundRectCallout">
            <a:avLst>
              <a:gd name="adj1" fmla="val 72277"/>
              <a:gd name="adj2" fmla="val 455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t>Ci dobbiamo leggere l’art.143 del </a:t>
            </a:r>
            <a:r>
              <a:rPr lang="it-IT" sz="3200" b="1" dirty="0" err="1" smtClean="0"/>
              <a:t>Tuir</a:t>
            </a:r>
            <a:endParaRPr lang="it-IT" sz="3200" b="1" dirty="0"/>
          </a:p>
        </p:txBody>
      </p:sp>
      <p:sp>
        <p:nvSpPr>
          <p:cNvPr id="3" name="Angolo ripiegato 2"/>
          <p:cNvSpPr/>
          <p:nvPr/>
        </p:nvSpPr>
        <p:spPr>
          <a:xfrm>
            <a:off x="251520" y="2996952"/>
            <a:ext cx="3456384" cy="3600400"/>
          </a:xfrm>
          <a:prstGeom prst="foldedCorne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2400" b="1" dirty="0" smtClean="0">
              <a:ln>
                <a:solidFill>
                  <a:sysClr val="windowText" lastClr="000000"/>
                </a:solidFill>
              </a:ln>
              <a:solidFill>
                <a:schemeClr val="accent6">
                  <a:lumMod val="50000"/>
                </a:schemeClr>
              </a:solidFill>
            </a:endParaRPr>
          </a:p>
          <a:p>
            <a:pPr algn="just"/>
            <a:r>
              <a:rPr lang="it-IT" sz="2400" b="1" dirty="0" smtClean="0">
                <a:ln>
                  <a:solidFill>
                    <a:sysClr val="windowText" lastClr="000000"/>
                  </a:solidFill>
                </a:ln>
                <a:solidFill>
                  <a:schemeClr val="accent6">
                    <a:lumMod val="50000"/>
                  </a:schemeClr>
                </a:solidFill>
              </a:rPr>
              <a:t>Il </a:t>
            </a:r>
            <a:r>
              <a:rPr lang="it-IT" sz="2400" b="1" dirty="0">
                <a:ln>
                  <a:solidFill>
                    <a:sysClr val="windowText" lastClr="000000"/>
                  </a:solidFill>
                </a:ln>
                <a:solidFill>
                  <a:schemeClr val="accent6">
                    <a:lumMod val="50000"/>
                  </a:schemeClr>
                </a:solidFill>
              </a:rPr>
              <a:t>reddito complessivo degli enti non commerciali </a:t>
            </a:r>
            <a:r>
              <a:rPr lang="it-IT" sz="2400" b="1" dirty="0" smtClean="0">
                <a:ln>
                  <a:solidFill>
                    <a:sysClr val="windowText" lastClr="000000"/>
                  </a:solidFill>
                </a:ln>
                <a:solidFill>
                  <a:schemeClr val="accent6">
                    <a:lumMod val="50000"/>
                  </a:schemeClr>
                </a:solidFill>
              </a:rPr>
              <a:t>…</a:t>
            </a:r>
          </a:p>
          <a:p>
            <a:pPr algn="just"/>
            <a:r>
              <a:rPr lang="it-IT" sz="2400" b="1" dirty="0" smtClean="0">
                <a:ln>
                  <a:solidFill>
                    <a:sysClr val="windowText" lastClr="000000"/>
                  </a:solidFill>
                </a:ln>
                <a:solidFill>
                  <a:schemeClr val="accent6">
                    <a:lumMod val="50000"/>
                  </a:schemeClr>
                </a:solidFill>
              </a:rPr>
              <a:t>è </a:t>
            </a:r>
            <a:r>
              <a:rPr lang="it-IT" sz="2400" b="1" dirty="0">
                <a:ln>
                  <a:solidFill>
                    <a:sysClr val="windowText" lastClr="000000"/>
                  </a:solidFill>
                </a:ln>
                <a:solidFill>
                  <a:schemeClr val="accent6">
                    <a:lumMod val="50000"/>
                  </a:schemeClr>
                </a:solidFill>
              </a:rPr>
              <a:t>formato dai redditi fondiari, di capitale, di impresa e diversi, ovunque prodotti e quale ne sia la </a:t>
            </a:r>
            <a:r>
              <a:rPr lang="it-IT" sz="2400" b="1" dirty="0" smtClean="0">
                <a:ln>
                  <a:solidFill>
                    <a:sysClr val="windowText" lastClr="000000"/>
                  </a:solidFill>
                </a:ln>
                <a:solidFill>
                  <a:schemeClr val="accent6">
                    <a:lumMod val="50000"/>
                  </a:schemeClr>
                </a:solidFill>
              </a:rPr>
              <a:t>destinazione ..</a:t>
            </a:r>
          </a:p>
          <a:p>
            <a:pPr algn="just"/>
            <a:r>
              <a:rPr lang="it-IT" sz="2400" b="1" dirty="0" smtClean="0">
                <a:ln>
                  <a:solidFill>
                    <a:sysClr val="windowText" lastClr="000000"/>
                  </a:solidFill>
                </a:ln>
                <a:solidFill>
                  <a:schemeClr val="accent6">
                    <a:lumMod val="50000"/>
                  </a:schemeClr>
                </a:solidFill>
              </a:rPr>
              <a:t>(comma 1)</a:t>
            </a:r>
            <a:endParaRPr lang="it-IT" sz="2400" b="1" dirty="0">
              <a:ln>
                <a:solidFill>
                  <a:sysClr val="windowText" lastClr="000000"/>
                </a:solidFill>
              </a:ln>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fade">
                                      <p:cBhvr>
                                        <p:cTn id="7" dur="500"/>
                                        <p:tgtEl>
                                          <p:spTgt spid="266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Righ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44624"/>
            <a:ext cx="1296144" cy="25391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Reddito delle ASD</a:t>
            </a:r>
            <a:endParaRPr lang="it-IT" sz="1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6625" name="Picture 1" descr="I:\2014.01.14 COPIA\GIF ANIMATE\GIF MARCO\003.foto.JPG"/>
          <p:cNvPicPr>
            <a:picLocks noChangeAspect="1" noChangeArrowheads="1"/>
          </p:cNvPicPr>
          <p:nvPr/>
        </p:nvPicPr>
        <p:blipFill>
          <a:blip r:embed="rId2" cstate="print"/>
          <a:srcRect/>
          <a:stretch>
            <a:fillRect/>
          </a:stretch>
        </p:blipFill>
        <p:spPr bwMode="auto">
          <a:xfrm>
            <a:off x="3939906" y="44624"/>
            <a:ext cx="4304502" cy="3214925"/>
          </a:xfrm>
          <a:prstGeom prst="rect">
            <a:avLst/>
          </a:prstGeom>
          <a:noFill/>
        </p:spPr>
      </p:pic>
      <p:sp>
        <p:nvSpPr>
          <p:cNvPr id="4" name="Fumetto 2 3"/>
          <p:cNvSpPr/>
          <p:nvPr/>
        </p:nvSpPr>
        <p:spPr>
          <a:xfrm>
            <a:off x="179512" y="116632"/>
            <a:ext cx="3960440" cy="1656184"/>
          </a:xfrm>
          <a:prstGeom prst="wedgeRoundRectCallout">
            <a:avLst>
              <a:gd name="adj1" fmla="val 84404"/>
              <a:gd name="adj2" fmla="val 333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t>Il comma 4, sempre dell’art.143  aggiunge qualcosa di interessante … senti un </a:t>
            </a:r>
            <a:r>
              <a:rPr lang="it-IT" sz="2000" b="1" dirty="0" err="1" smtClean="0"/>
              <a:t>pò</a:t>
            </a:r>
            <a:endParaRPr lang="it-IT" sz="2000" b="1" dirty="0"/>
          </a:p>
        </p:txBody>
      </p:sp>
      <p:sp>
        <p:nvSpPr>
          <p:cNvPr id="3" name="Angolo ripiegato 2"/>
          <p:cNvSpPr/>
          <p:nvPr/>
        </p:nvSpPr>
        <p:spPr>
          <a:xfrm>
            <a:off x="35496" y="3212976"/>
            <a:ext cx="9001000" cy="3600400"/>
          </a:xfrm>
          <a:prstGeom prst="foldedCorner">
            <a:avLst/>
          </a:prstGeom>
          <a:solidFill>
            <a:srgbClr val="FFFFC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2400" b="1" dirty="0" smtClean="0">
              <a:ln>
                <a:solidFill>
                  <a:sysClr val="windowText" lastClr="000000"/>
                </a:solidFill>
              </a:ln>
              <a:solidFill>
                <a:schemeClr val="accent6">
                  <a:lumMod val="50000"/>
                </a:schemeClr>
              </a:solidFill>
            </a:endParaRPr>
          </a:p>
          <a:p>
            <a:pPr algn="just"/>
            <a:endParaRPr lang="it-IT" sz="2400" dirty="0" smtClean="0">
              <a:solidFill>
                <a:schemeClr val="accent6">
                  <a:lumMod val="50000"/>
                </a:schemeClr>
              </a:solidFill>
            </a:endParaRPr>
          </a:p>
          <a:p>
            <a:pPr algn="just"/>
            <a:r>
              <a:rPr lang="it-IT" sz="2400" dirty="0" smtClean="0">
                <a:solidFill>
                  <a:schemeClr val="accent6">
                    <a:lumMod val="50000"/>
                  </a:schemeClr>
                </a:solidFill>
              </a:rPr>
              <a:t>non  </a:t>
            </a:r>
            <a:r>
              <a:rPr lang="it-IT" sz="2400" dirty="0">
                <a:solidFill>
                  <a:schemeClr val="accent6">
                    <a:lumMod val="50000"/>
                  </a:schemeClr>
                </a:solidFill>
              </a:rPr>
              <a:t>concorrono  </a:t>
            </a:r>
            <a:r>
              <a:rPr lang="it-IT" sz="2400" dirty="0" smtClean="0">
                <a:solidFill>
                  <a:schemeClr val="accent6">
                    <a:lumMod val="50000"/>
                  </a:schemeClr>
                </a:solidFill>
              </a:rPr>
              <a:t>…. alla </a:t>
            </a:r>
            <a:r>
              <a:rPr lang="it-IT" sz="2400" dirty="0">
                <a:solidFill>
                  <a:schemeClr val="accent6">
                    <a:lumMod val="50000"/>
                  </a:schemeClr>
                </a:solidFill>
              </a:rPr>
              <a:t>formazione  del  reddito  degli  enti  non  commerciali</a:t>
            </a:r>
            <a:r>
              <a:rPr lang="it-IT" sz="2400" dirty="0" smtClean="0">
                <a:solidFill>
                  <a:schemeClr val="accent6">
                    <a:lumMod val="50000"/>
                  </a:schemeClr>
                </a:solidFill>
              </a:rPr>
              <a:t>:</a:t>
            </a:r>
          </a:p>
          <a:p>
            <a:pPr marL="342900" indent="-342900" algn="just">
              <a:buFont typeface="Arial" panose="020B0604020202020204" pitchFamily="34" charset="0"/>
              <a:buChar char="•"/>
            </a:pPr>
            <a:r>
              <a:rPr lang="it-IT" sz="2400" b="1" dirty="0" smtClean="0">
                <a:solidFill>
                  <a:schemeClr val="accent6">
                    <a:lumMod val="50000"/>
                  </a:schemeClr>
                </a:solidFill>
                <a:effectLst>
                  <a:outerShdw blurRad="38100" dist="38100" dir="2700000" algn="tl">
                    <a:srgbClr val="000000">
                      <a:alpha val="43137"/>
                    </a:srgbClr>
                  </a:outerShdw>
                </a:effectLst>
              </a:rPr>
              <a:t>i  fondi pervenuti </a:t>
            </a:r>
            <a:r>
              <a:rPr lang="it-IT" sz="2400" dirty="0" smtClean="0">
                <a:solidFill>
                  <a:schemeClr val="accent6">
                    <a:lumMod val="50000"/>
                  </a:schemeClr>
                </a:solidFill>
              </a:rPr>
              <a:t>… a </a:t>
            </a:r>
            <a:r>
              <a:rPr lang="it-IT" sz="2400" dirty="0">
                <a:solidFill>
                  <a:schemeClr val="accent6">
                    <a:lumMod val="50000"/>
                  </a:schemeClr>
                </a:solidFill>
              </a:rPr>
              <a:t>seguito di </a:t>
            </a:r>
            <a:r>
              <a:rPr lang="it-IT" sz="2400" b="1" dirty="0">
                <a:solidFill>
                  <a:schemeClr val="accent6">
                    <a:lumMod val="50000"/>
                  </a:schemeClr>
                </a:solidFill>
              </a:rPr>
              <a:t>raccolte  pubbliche  occasionali  </a:t>
            </a:r>
            <a:r>
              <a:rPr lang="it-IT" sz="2400" b="1" dirty="0" smtClean="0">
                <a:solidFill>
                  <a:schemeClr val="accent6">
                    <a:lumMod val="50000"/>
                  </a:schemeClr>
                </a:solidFill>
              </a:rPr>
              <a:t>in concomitanza </a:t>
            </a:r>
            <a:r>
              <a:rPr lang="it-IT" sz="2400" b="1" dirty="0">
                <a:solidFill>
                  <a:schemeClr val="accent6">
                    <a:lumMod val="50000"/>
                  </a:schemeClr>
                </a:solidFill>
              </a:rPr>
              <a:t>di celebrazioni, ricorrenze o campagne di sensibilizzazione</a:t>
            </a:r>
            <a:r>
              <a:rPr lang="it-IT" sz="2400" dirty="0" smtClean="0">
                <a:solidFill>
                  <a:schemeClr val="accent6">
                    <a:lumMod val="50000"/>
                  </a:schemeClr>
                </a:solidFill>
              </a:rPr>
              <a:t>;</a:t>
            </a:r>
          </a:p>
          <a:p>
            <a:pPr marL="342900" indent="-342900" algn="just">
              <a:buFont typeface="Arial" panose="020B0604020202020204" pitchFamily="34" charset="0"/>
              <a:buChar char="•"/>
            </a:pPr>
            <a:r>
              <a:rPr lang="it-IT" sz="2400" b="1" dirty="0" smtClean="0">
                <a:solidFill>
                  <a:schemeClr val="accent6">
                    <a:lumMod val="50000"/>
                  </a:schemeClr>
                </a:solidFill>
                <a:effectLst>
                  <a:outerShdw blurRad="38100" dist="38100" dir="2700000" algn="tl">
                    <a:srgbClr val="000000">
                      <a:alpha val="43137"/>
                    </a:srgbClr>
                  </a:outerShdw>
                </a:effectLst>
              </a:rPr>
              <a:t>i contributi </a:t>
            </a:r>
            <a:r>
              <a:rPr lang="it-IT" sz="2400" b="1" dirty="0">
                <a:solidFill>
                  <a:schemeClr val="accent6">
                    <a:lumMod val="50000"/>
                  </a:schemeClr>
                </a:solidFill>
                <a:effectLst>
                  <a:outerShdw blurRad="38100" dist="38100" dir="2700000" algn="tl">
                    <a:srgbClr val="000000">
                      <a:alpha val="43137"/>
                    </a:srgbClr>
                  </a:outerShdw>
                </a:effectLst>
              </a:rPr>
              <a:t>corrisposti </a:t>
            </a:r>
            <a:r>
              <a:rPr lang="it-IT" sz="2400" b="1" dirty="0">
                <a:solidFill>
                  <a:schemeClr val="accent6">
                    <a:lumMod val="50000"/>
                  </a:schemeClr>
                </a:solidFill>
              </a:rPr>
              <a:t>da Amministrazioni pubbliche </a:t>
            </a:r>
            <a:r>
              <a:rPr lang="it-IT" sz="2400" b="1" dirty="0" smtClean="0">
                <a:solidFill>
                  <a:schemeClr val="accent6">
                    <a:lumMod val="50000"/>
                  </a:schemeClr>
                </a:solidFill>
              </a:rPr>
              <a:t>… </a:t>
            </a:r>
            <a:r>
              <a:rPr lang="it-IT" sz="2400" b="1" dirty="0">
                <a:solidFill>
                  <a:schemeClr val="accent6">
                    <a:lumMod val="50000"/>
                  </a:schemeClr>
                </a:solidFill>
              </a:rPr>
              <a:t>per  </a:t>
            </a:r>
            <a:r>
              <a:rPr lang="it-IT" sz="2400" b="1" dirty="0" smtClean="0">
                <a:solidFill>
                  <a:schemeClr val="accent6">
                    <a:lumMod val="50000"/>
                  </a:schemeClr>
                </a:solidFill>
              </a:rPr>
              <a:t>lo svolgimento </a:t>
            </a:r>
            <a:r>
              <a:rPr lang="it-IT" sz="2400" b="1" dirty="0">
                <a:solidFill>
                  <a:schemeClr val="accent6">
                    <a:lumMod val="50000"/>
                  </a:schemeClr>
                </a:solidFill>
              </a:rPr>
              <a:t>convenzionato</a:t>
            </a:r>
            <a:r>
              <a:rPr lang="it-IT" sz="2400" dirty="0">
                <a:solidFill>
                  <a:schemeClr val="accent6">
                    <a:lumMod val="50000"/>
                  </a:schemeClr>
                </a:solidFill>
              </a:rPr>
              <a:t> o in regime di accreditamento di  attività  </a:t>
            </a:r>
            <a:r>
              <a:rPr lang="it-IT" sz="2400" dirty="0" smtClean="0">
                <a:solidFill>
                  <a:schemeClr val="accent6">
                    <a:lumMod val="50000"/>
                  </a:schemeClr>
                </a:solidFill>
              </a:rPr>
              <a:t>aventi finalità </a:t>
            </a:r>
            <a:r>
              <a:rPr lang="it-IT" sz="2400" dirty="0">
                <a:solidFill>
                  <a:schemeClr val="accent6">
                    <a:lumMod val="50000"/>
                  </a:schemeClr>
                </a:solidFill>
              </a:rPr>
              <a:t>sociali esercitate in conformità ai fini istituzionali  degli  </a:t>
            </a:r>
            <a:r>
              <a:rPr lang="it-IT" sz="2400" dirty="0" smtClean="0">
                <a:solidFill>
                  <a:schemeClr val="accent6">
                    <a:lumMod val="50000"/>
                  </a:schemeClr>
                </a:solidFill>
              </a:rPr>
              <a:t>enti stessi.</a:t>
            </a:r>
            <a:endParaRPr lang="it-IT" sz="2400" b="1" dirty="0">
              <a:ln>
                <a:solidFill>
                  <a:sysClr val="windowText" lastClr="000000"/>
                </a:solidFill>
              </a:ln>
              <a:solidFill>
                <a:schemeClr val="accent6">
                  <a:lumMod val="50000"/>
                </a:schemeClr>
              </a:solidFill>
            </a:endParaRPr>
          </a:p>
        </p:txBody>
      </p:sp>
    </p:spTree>
    <p:extLst>
      <p:ext uri="{BB962C8B-B14F-4D97-AF65-F5344CB8AC3E}">
        <p14:creationId xmlns:p14="http://schemas.microsoft.com/office/powerpoint/2010/main" xmlns="" val="386237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fade">
                                      <p:cBhvr>
                                        <p:cTn id="7" dur="500"/>
                                        <p:tgtEl>
                                          <p:spTgt spid="266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Righ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44624"/>
            <a:ext cx="792088" cy="25391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Art.148</a:t>
            </a:r>
            <a:endParaRPr lang="it-IT" sz="1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G:\2014.01.14 COPIA\GIF ANIMATE\GIF MARCO\004.fot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2348880"/>
            <a:ext cx="5864200" cy="437982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umetto 2 3"/>
          <p:cNvSpPr/>
          <p:nvPr/>
        </p:nvSpPr>
        <p:spPr>
          <a:xfrm>
            <a:off x="3419872" y="298540"/>
            <a:ext cx="5112568" cy="2122348"/>
          </a:xfrm>
          <a:prstGeom prst="wedgeRoundRectCallout">
            <a:avLst>
              <a:gd name="adj1" fmla="val -40411"/>
              <a:gd name="adj2" fmla="val 790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Altra norma che riguarda da vicino le nostre associazioni è l’art.148 del TUIR  … </a:t>
            </a:r>
            <a:endParaRPr lang="it-IT" sz="2800" dirty="0"/>
          </a:p>
        </p:txBody>
      </p:sp>
      <p:sp>
        <p:nvSpPr>
          <p:cNvPr id="5" name="CasellaDiTesto 4"/>
          <p:cNvSpPr txBox="1"/>
          <p:nvPr/>
        </p:nvSpPr>
        <p:spPr>
          <a:xfrm>
            <a:off x="6084168" y="4365104"/>
            <a:ext cx="2808312" cy="1938992"/>
          </a:xfrm>
          <a:prstGeom prst="rect">
            <a:avLst/>
          </a:prstGeom>
          <a:solidFill>
            <a:srgbClr val="FFFFCC"/>
          </a:solidFill>
          <a:ln w="28575">
            <a:solidFill>
              <a:schemeClr val="accent6">
                <a:lumMod val="50000"/>
              </a:schemeClr>
            </a:solidFill>
          </a:ln>
        </p:spPr>
        <p:txBody>
          <a:bodyPr wrap="square" rtlCol="0">
            <a:spAutoFit/>
          </a:bodyPr>
          <a:lstStyle/>
          <a:p>
            <a:pPr algn="just"/>
            <a:r>
              <a:rPr lang="it-IT" sz="2000" b="1" dirty="0" smtClean="0">
                <a:solidFill>
                  <a:schemeClr val="accent6">
                    <a:lumMod val="50000"/>
                  </a:schemeClr>
                </a:solidFill>
              </a:rPr>
              <a:t>In parte – la parte iniziale del comma 8 - lo abbiamo già esaminato a proposito della registrazione dello statuto</a:t>
            </a:r>
            <a:endParaRPr lang="it-IT" sz="20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44624"/>
            <a:ext cx="792088"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Art.148 comma 1</a:t>
            </a:r>
            <a:endParaRPr lang="it-IT" sz="1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asellaDiTesto 2"/>
          <p:cNvSpPr txBox="1"/>
          <p:nvPr/>
        </p:nvSpPr>
        <p:spPr>
          <a:xfrm>
            <a:off x="251520" y="548680"/>
            <a:ext cx="8640960" cy="2677656"/>
          </a:xfrm>
          <a:prstGeom prst="rect">
            <a:avLst/>
          </a:prstGeom>
          <a:solidFill>
            <a:srgbClr val="FFFF99"/>
          </a:solidFill>
          <a:ln>
            <a:solidFill>
              <a:schemeClr val="accent1"/>
            </a:solidFill>
          </a:ln>
        </p:spPr>
        <p:txBody>
          <a:bodyPr wrap="square" rtlCol="0">
            <a:spAutoFit/>
          </a:bodyPr>
          <a:lstStyle/>
          <a:p>
            <a:pPr algn="just"/>
            <a:r>
              <a:rPr lang="it-IT" sz="2800" b="1" dirty="0">
                <a:solidFill>
                  <a:srgbClr val="3333FF"/>
                </a:solidFill>
              </a:rPr>
              <a:t>Non è considerata commerciale l'attività svolta nei confronti degli </a:t>
            </a:r>
            <a:r>
              <a:rPr lang="it-IT" sz="2800" b="1" dirty="0" smtClean="0">
                <a:solidFill>
                  <a:srgbClr val="3333FF"/>
                </a:solidFill>
              </a:rPr>
              <a:t>associati </a:t>
            </a:r>
            <a:r>
              <a:rPr lang="it-IT" sz="2800" dirty="0" smtClean="0">
                <a:solidFill>
                  <a:srgbClr val="3333FF"/>
                </a:solidFill>
              </a:rPr>
              <a:t>….,in </a:t>
            </a:r>
            <a:r>
              <a:rPr lang="it-IT" sz="2800" dirty="0">
                <a:solidFill>
                  <a:srgbClr val="3333FF"/>
                </a:solidFill>
              </a:rPr>
              <a:t>conformità alle finalità istituzionali, dalle </a:t>
            </a:r>
            <a:r>
              <a:rPr lang="it-IT" sz="2800" dirty="0" smtClean="0">
                <a:solidFill>
                  <a:srgbClr val="3333FF"/>
                </a:solidFill>
              </a:rPr>
              <a:t>associazioni …</a:t>
            </a:r>
            <a:r>
              <a:rPr lang="it-IT" sz="2000" dirty="0" smtClean="0">
                <a:solidFill>
                  <a:srgbClr val="3333FF"/>
                </a:solidFill>
              </a:rPr>
              <a:t>. </a:t>
            </a:r>
          </a:p>
          <a:p>
            <a:pPr algn="just"/>
            <a:r>
              <a:rPr lang="it-IT" sz="2800" b="1" dirty="0" smtClean="0">
                <a:solidFill>
                  <a:srgbClr val="3333FF"/>
                </a:solidFill>
              </a:rPr>
              <a:t>Le </a:t>
            </a:r>
            <a:r>
              <a:rPr lang="it-IT" sz="2800" b="1" dirty="0">
                <a:solidFill>
                  <a:srgbClr val="3333FF"/>
                </a:solidFill>
              </a:rPr>
              <a:t>somme versate dagli associati </a:t>
            </a:r>
            <a:r>
              <a:rPr lang="it-IT" sz="2800" b="1" dirty="0" smtClean="0">
                <a:solidFill>
                  <a:srgbClr val="3333FF"/>
                </a:solidFill>
              </a:rPr>
              <a:t>… a </a:t>
            </a:r>
            <a:r>
              <a:rPr lang="it-IT" sz="2800" b="1" dirty="0">
                <a:solidFill>
                  <a:srgbClr val="3333FF"/>
                </a:solidFill>
              </a:rPr>
              <a:t>titolo di </a:t>
            </a:r>
            <a:r>
              <a:rPr lang="it-IT" sz="2800" b="1" dirty="0">
                <a:solidFill>
                  <a:srgbClr val="3333FF"/>
                </a:solidFill>
                <a:effectLst>
                  <a:outerShdw blurRad="38100" dist="38100" dir="2700000" algn="tl">
                    <a:srgbClr val="000000">
                      <a:alpha val="43137"/>
                    </a:srgbClr>
                  </a:outerShdw>
                </a:effectLst>
              </a:rPr>
              <a:t>quote o contributi associativi</a:t>
            </a:r>
            <a:r>
              <a:rPr lang="it-IT" sz="2800" b="1" dirty="0">
                <a:solidFill>
                  <a:srgbClr val="3333FF"/>
                </a:solidFill>
              </a:rPr>
              <a:t> non concorrono a formare il reddito complessivo</a:t>
            </a:r>
          </a:p>
        </p:txBody>
      </p:sp>
      <p:pic>
        <p:nvPicPr>
          <p:cNvPr id="1026" name="Picture 2" descr="I:\FOTO\FOTO 2015\2015.02.15 FOTO VENEZIA\20150215_124654.jpg"/>
          <p:cNvPicPr>
            <a:picLocks noChangeAspect="1" noChangeArrowheads="1"/>
          </p:cNvPicPr>
          <p:nvPr/>
        </p:nvPicPr>
        <p:blipFill>
          <a:blip r:embed="rId2" cstate="print"/>
          <a:srcRect t="16234" r="30426"/>
          <a:stretch>
            <a:fillRect/>
          </a:stretch>
        </p:blipFill>
        <p:spPr bwMode="auto">
          <a:xfrm>
            <a:off x="6012160" y="4077072"/>
            <a:ext cx="2880320" cy="2600908"/>
          </a:xfrm>
          <a:prstGeom prst="rect">
            <a:avLst/>
          </a:prstGeom>
          <a:noFill/>
        </p:spPr>
      </p:pic>
      <p:sp>
        <p:nvSpPr>
          <p:cNvPr id="8" name="Fumetto 2 7"/>
          <p:cNvSpPr/>
          <p:nvPr/>
        </p:nvSpPr>
        <p:spPr>
          <a:xfrm>
            <a:off x="467544" y="3284984"/>
            <a:ext cx="5112568" cy="2520280"/>
          </a:xfrm>
          <a:prstGeom prst="wedgeRoundRectCallout">
            <a:avLst>
              <a:gd name="adj1" fmla="val 71474"/>
              <a:gd name="adj2" fmla="val 718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800" dirty="0" smtClean="0"/>
              <a:t>A questo proposito mi devo chiedere 2 cose:</a:t>
            </a:r>
          </a:p>
          <a:p>
            <a:pPr marL="342900" indent="-342900" algn="just">
              <a:buFont typeface="+mj-lt"/>
              <a:buAutoNum type="arabicPeriod"/>
            </a:pPr>
            <a:r>
              <a:rPr lang="it-IT" sz="2800" dirty="0" smtClean="0"/>
              <a:t>Chi sono gli associati;</a:t>
            </a:r>
          </a:p>
          <a:p>
            <a:pPr marL="342900" indent="-342900" algn="just">
              <a:buFont typeface="+mj-lt"/>
              <a:buAutoNum type="arabicPeriod"/>
            </a:pPr>
            <a:r>
              <a:rPr lang="it-IT" sz="2800" dirty="0" smtClean="0"/>
              <a:t>Che cosa sono le quote associative.</a:t>
            </a:r>
            <a:endParaRPr lang="it-IT" sz="2800" dirty="0"/>
          </a:p>
        </p:txBody>
      </p:sp>
    </p:spTree>
    <p:extLst>
      <p:ext uri="{BB962C8B-B14F-4D97-AF65-F5344CB8AC3E}">
        <p14:creationId xmlns:p14="http://schemas.microsoft.com/office/powerpoint/2010/main" xmlns="" val="1477665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44624"/>
            <a:ext cx="792088"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Art.148 comma 1</a:t>
            </a:r>
            <a:endParaRPr lang="it-IT" sz="1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asellaDiTesto 2"/>
          <p:cNvSpPr txBox="1"/>
          <p:nvPr/>
        </p:nvSpPr>
        <p:spPr>
          <a:xfrm>
            <a:off x="251520" y="476672"/>
            <a:ext cx="8640960" cy="1077218"/>
          </a:xfrm>
          <a:prstGeom prst="rect">
            <a:avLst/>
          </a:prstGeom>
          <a:solidFill>
            <a:srgbClr val="FFFF99"/>
          </a:solidFill>
          <a:ln w="57150">
            <a:solidFill>
              <a:schemeClr val="accent1"/>
            </a:solidFill>
          </a:ln>
        </p:spPr>
        <p:txBody>
          <a:bodyPr wrap="square" rtlCol="0">
            <a:spAutoFit/>
          </a:bodyPr>
          <a:lstStyle/>
          <a:p>
            <a:pPr algn="just"/>
            <a:r>
              <a:rPr lang="it-IT" sz="3200" b="1" dirty="0" smtClean="0">
                <a:solidFill>
                  <a:srgbClr val="3333FF"/>
                </a:solidFill>
              </a:rPr>
              <a:t>Gli "</a:t>
            </a:r>
            <a:r>
              <a:rPr lang="it-IT" sz="3200" b="1" dirty="0" smtClean="0">
                <a:solidFill>
                  <a:srgbClr val="3333FF"/>
                </a:solidFill>
                <a:effectLst>
                  <a:outerShdw blurRad="38100" dist="38100" dir="2700000" algn="tl">
                    <a:srgbClr val="000000">
                      <a:alpha val="43137"/>
                    </a:srgbClr>
                  </a:outerShdw>
                </a:effectLst>
              </a:rPr>
              <a:t>associati o partecipanti</a:t>
            </a:r>
            <a:r>
              <a:rPr lang="it-IT" sz="3200" b="1" dirty="0" smtClean="0">
                <a:solidFill>
                  <a:srgbClr val="3333FF"/>
                </a:solidFill>
              </a:rPr>
              <a:t>", sono coloro che hanno un </a:t>
            </a:r>
            <a:r>
              <a:rPr lang="it-IT" sz="3200" b="1" u="sng" dirty="0" smtClean="0">
                <a:solidFill>
                  <a:srgbClr val="3333FF"/>
                </a:solidFill>
                <a:effectLst>
                  <a:outerShdw blurRad="38100" dist="38100" dir="2700000" algn="tl">
                    <a:srgbClr val="000000">
                      <a:alpha val="43137"/>
                    </a:srgbClr>
                  </a:outerShdw>
                </a:effectLst>
              </a:rPr>
              <a:t>rapporto stabile</a:t>
            </a:r>
            <a:r>
              <a:rPr lang="it-IT" sz="3200" b="1" dirty="0" smtClean="0">
                <a:solidFill>
                  <a:srgbClr val="3333FF"/>
                </a:solidFill>
                <a:effectLst>
                  <a:outerShdw blurRad="38100" dist="38100" dir="2700000" algn="tl">
                    <a:srgbClr val="000000">
                      <a:alpha val="43137"/>
                    </a:srgbClr>
                  </a:outerShdw>
                </a:effectLst>
              </a:rPr>
              <a:t> </a:t>
            </a:r>
            <a:r>
              <a:rPr lang="it-IT" sz="3200" b="1" dirty="0" smtClean="0">
                <a:solidFill>
                  <a:srgbClr val="3333FF"/>
                </a:solidFill>
              </a:rPr>
              <a:t>con l'</a:t>
            </a:r>
            <a:r>
              <a:rPr lang="it-IT" sz="3200" b="1" dirty="0" err="1" smtClean="0">
                <a:solidFill>
                  <a:srgbClr val="3333FF"/>
                </a:solidFill>
              </a:rPr>
              <a:t>asd</a:t>
            </a:r>
            <a:r>
              <a:rPr lang="it-IT" sz="3200" dirty="0" smtClean="0"/>
              <a:t> </a:t>
            </a:r>
            <a:endParaRPr lang="it-IT" sz="3200" b="1" dirty="0">
              <a:solidFill>
                <a:srgbClr val="3333FF"/>
              </a:solidFill>
            </a:endParaRPr>
          </a:p>
        </p:txBody>
      </p:sp>
      <p:sp>
        <p:nvSpPr>
          <p:cNvPr id="6" name="CasellaDiTesto 5"/>
          <p:cNvSpPr txBox="1"/>
          <p:nvPr/>
        </p:nvSpPr>
        <p:spPr>
          <a:xfrm>
            <a:off x="2339752" y="44624"/>
            <a:ext cx="3096344" cy="369332"/>
          </a:xfrm>
          <a:prstGeom prst="rect">
            <a:avLst/>
          </a:prstGeom>
          <a:noFill/>
          <a:ln>
            <a:solidFill>
              <a:schemeClr val="accent1"/>
            </a:solidFill>
          </a:ln>
        </p:spPr>
        <p:txBody>
          <a:bodyPr wrap="square" rtlCol="0">
            <a:spAutoFit/>
          </a:bodyPr>
          <a:lstStyle/>
          <a:p>
            <a:pPr algn="ctr"/>
            <a:r>
              <a:rPr lang="it-IT" b="1" dirty="0" smtClean="0">
                <a:solidFill>
                  <a:srgbClr val="3333FF"/>
                </a:solidFill>
              </a:rPr>
              <a:t>1. CHI SONO GLI ASSOCIATI</a:t>
            </a:r>
            <a:endParaRPr lang="it-IT" b="1" dirty="0">
              <a:solidFill>
                <a:srgbClr val="3333FF"/>
              </a:solidFill>
            </a:endParaRPr>
          </a:p>
        </p:txBody>
      </p:sp>
      <p:sp>
        <p:nvSpPr>
          <p:cNvPr id="7" name="CasellaDiTesto 6"/>
          <p:cNvSpPr txBox="1"/>
          <p:nvPr/>
        </p:nvSpPr>
        <p:spPr>
          <a:xfrm>
            <a:off x="251520" y="1700808"/>
            <a:ext cx="8640960" cy="1384995"/>
          </a:xfrm>
          <a:prstGeom prst="rect">
            <a:avLst/>
          </a:prstGeom>
          <a:solidFill>
            <a:schemeClr val="accent6">
              <a:lumMod val="20000"/>
              <a:lumOff val="80000"/>
            </a:schemeClr>
          </a:solidFill>
          <a:ln>
            <a:solidFill>
              <a:schemeClr val="accent1"/>
            </a:solidFill>
          </a:ln>
        </p:spPr>
        <p:txBody>
          <a:bodyPr wrap="square" rtlCol="0">
            <a:spAutoFit/>
          </a:bodyPr>
          <a:lstStyle/>
          <a:p>
            <a:pPr algn="just"/>
            <a:r>
              <a:rPr lang="it-IT" sz="2800" b="1" dirty="0" smtClean="0">
                <a:solidFill>
                  <a:srgbClr val="3333FF"/>
                </a:solidFill>
              </a:rPr>
              <a:t>Si tratta di un soggetto che condivide le finalità istituzionali dell’</a:t>
            </a:r>
            <a:r>
              <a:rPr lang="it-IT" sz="2800" b="1" dirty="0" err="1" smtClean="0">
                <a:solidFill>
                  <a:srgbClr val="3333FF"/>
                </a:solidFill>
              </a:rPr>
              <a:t>asd</a:t>
            </a:r>
            <a:r>
              <a:rPr lang="it-IT" sz="2800" b="1" dirty="0" smtClean="0">
                <a:solidFill>
                  <a:srgbClr val="3333FF"/>
                </a:solidFill>
              </a:rPr>
              <a:t> e decide di partecipare alla  vita associativa.</a:t>
            </a:r>
            <a:endParaRPr lang="it-IT" sz="2800" b="1" dirty="0">
              <a:solidFill>
                <a:srgbClr val="3333FF"/>
              </a:solidFill>
            </a:endParaRPr>
          </a:p>
        </p:txBody>
      </p:sp>
      <p:sp>
        <p:nvSpPr>
          <p:cNvPr id="9" name="CasellaDiTesto 8"/>
          <p:cNvSpPr txBox="1"/>
          <p:nvPr/>
        </p:nvSpPr>
        <p:spPr>
          <a:xfrm>
            <a:off x="251520" y="3212976"/>
            <a:ext cx="8640960" cy="954107"/>
          </a:xfrm>
          <a:prstGeom prst="rect">
            <a:avLst/>
          </a:prstGeom>
          <a:solidFill>
            <a:srgbClr val="FFFF99"/>
          </a:solidFill>
          <a:ln>
            <a:solidFill>
              <a:schemeClr val="accent1"/>
            </a:solidFill>
          </a:ln>
        </p:spPr>
        <p:txBody>
          <a:bodyPr wrap="square" rtlCol="0">
            <a:spAutoFit/>
          </a:bodyPr>
          <a:lstStyle/>
          <a:p>
            <a:pPr algn="just"/>
            <a:r>
              <a:rPr lang="it-IT" sz="2800" b="1" dirty="0" smtClean="0">
                <a:solidFill>
                  <a:srgbClr val="3333FF"/>
                </a:solidFill>
              </a:rPr>
              <a:t>A seguito di questa decisione instaura un rapporto negoziale (contratto) con l’</a:t>
            </a:r>
            <a:r>
              <a:rPr lang="it-IT" sz="2800" b="1" dirty="0" err="1" smtClean="0">
                <a:solidFill>
                  <a:srgbClr val="3333FF"/>
                </a:solidFill>
              </a:rPr>
              <a:t>asd</a:t>
            </a:r>
            <a:r>
              <a:rPr lang="it-IT" sz="2800" b="1" dirty="0" smtClean="0">
                <a:solidFill>
                  <a:srgbClr val="3333FF"/>
                </a:solidFill>
              </a:rPr>
              <a:t>.</a:t>
            </a:r>
            <a:endParaRPr lang="it-IT" sz="2800" b="1" dirty="0">
              <a:solidFill>
                <a:srgbClr val="3333FF"/>
              </a:solidFill>
            </a:endParaRPr>
          </a:p>
        </p:txBody>
      </p:sp>
      <p:sp>
        <p:nvSpPr>
          <p:cNvPr id="10" name="CasellaDiTesto 9"/>
          <p:cNvSpPr txBox="1"/>
          <p:nvPr/>
        </p:nvSpPr>
        <p:spPr>
          <a:xfrm>
            <a:off x="251520" y="4293096"/>
            <a:ext cx="8640960" cy="1384995"/>
          </a:xfrm>
          <a:prstGeom prst="rect">
            <a:avLst/>
          </a:prstGeom>
          <a:solidFill>
            <a:schemeClr val="accent6">
              <a:lumMod val="20000"/>
              <a:lumOff val="80000"/>
            </a:schemeClr>
          </a:solidFill>
          <a:ln>
            <a:solidFill>
              <a:schemeClr val="accent1"/>
            </a:solidFill>
          </a:ln>
        </p:spPr>
        <p:txBody>
          <a:bodyPr wrap="square" rtlCol="0">
            <a:spAutoFit/>
          </a:bodyPr>
          <a:lstStyle/>
          <a:p>
            <a:pPr algn="just"/>
            <a:r>
              <a:rPr lang="it-IT" sz="2800" b="1" dirty="0" smtClean="0">
                <a:solidFill>
                  <a:srgbClr val="3333FF"/>
                </a:solidFill>
              </a:rPr>
              <a:t>Tale contratto viene disciplinato dallo statuto e necessita di un’accettazione da parte del Consiglio Direttivo. L’iter si conclude con l’iscrizione nel LIBRO SOCI</a:t>
            </a:r>
            <a:endParaRPr lang="it-IT" sz="2800" b="1" dirty="0">
              <a:solidFill>
                <a:srgbClr val="3333FF"/>
              </a:solidFill>
            </a:endParaRPr>
          </a:p>
        </p:txBody>
      </p:sp>
      <p:sp>
        <p:nvSpPr>
          <p:cNvPr id="11" name="CasellaDiTesto 10"/>
          <p:cNvSpPr txBox="1"/>
          <p:nvPr/>
        </p:nvSpPr>
        <p:spPr>
          <a:xfrm>
            <a:off x="251520" y="5859269"/>
            <a:ext cx="8640960" cy="954107"/>
          </a:xfrm>
          <a:prstGeom prst="rect">
            <a:avLst/>
          </a:prstGeom>
          <a:solidFill>
            <a:srgbClr val="FFFF99"/>
          </a:solidFill>
          <a:ln>
            <a:solidFill>
              <a:schemeClr val="accent1"/>
            </a:solidFill>
          </a:ln>
        </p:spPr>
        <p:txBody>
          <a:bodyPr wrap="square" rtlCol="0">
            <a:spAutoFit/>
          </a:bodyPr>
          <a:lstStyle/>
          <a:p>
            <a:pPr algn="just"/>
            <a:r>
              <a:rPr lang="it-IT" sz="2800" b="1" dirty="0" smtClean="0">
                <a:solidFill>
                  <a:srgbClr val="3333FF"/>
                </a:solidFill>
              </a:rPr>
              <a:t>Non deve necessariamente prendere parte alle attività sportive promosse dall’</a:t>
            </a:r>
            <a:r>
              <a:rPr lang="it-IT" sz="2800" b="1" dirty="0" err="1" smtClean="0">
                <a:solidFill>
                  <a:srgbClr val="3333FF"/>
                </a:solidFill>
              </a:rPr>
              <a:t>asd</a:t>
            </a:r>
            <a:endParaRPr lang="it-IT" sz="2800" b="1" dirty="0">
              <a:solidFill>
                <a:srgbClr val="3333FF"/>
              </a:solidFill>
            </a:endParaRPr>
          </a:p>
        </p:txBody>
      </p:sp>
    </p:spTree>
    <p:extLst>
      <p:ext uri="{BB962C8B-B14F-4D97-AF65-F5344CB8AC3E}">
        <p14:creationId xmlns:p14="http://schemas.microsoft.com/office/powerpoint/2010/main" xmlns="" val="147766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44624"/>
            <a:ext cx="792088"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Art.148 comma 1</a:t>
            </a:r>
            <a:endParaRPr lang="it-IT" sz="1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asellaDiTesto 2"/>
          <p:cNvSpPr txBox="1"/>
          <p:nvPr/>
        </p:nvSpPr>
        <p:spPr>
          <a:xfrm>
            <a:off x="251520" y="548680"/>
            <a:ext cx="8640960" cy="1815882"/>
          </a:xfrm>
          <a:prstGeom prst="rect">
            <a:avLst/>
          </a:prstGeom>
          <a:solidFill>
            <a:srgbClr val="FFFF99"/>
          </a:solidFill>
          <a:ln w="57150">
            <a:solidFill>
              <a:schemeClr val="accent1"/>
            </a:solidFill>
          </a:ln>
        </p:spPr>
        <p:txBody>
          <a:bodyPr wrap="square" rtlCol="0">
            <a:spAutoFit/>
          </a:bodyPr>
          <a:lstStyle/>
          <a:p>
            <a:pPr algn="just"/>
            <a:r>
              <a:rPr lang="it-IT" sz="2800" b="1" dirty="0" smtClean="0">
                <a:solidFill>
                  <a:srgbClr val="3333FF"/>
                </a:solidFill>
              </a:rPr>
              <a:t>È la somma di denaro che il socio deve pagare per entrar a far parte dell’associazione e che successivamente deve pagare ogni anno per conservare i diritti che spettano al socio</a:t>
            </a:r>
            <a:endParaRPr lang="it-IT" sz="2800" b="1" dirty="0">
              <a:solidFill>
                <a:srgbClr val="3333FF"/>
              </a:solidFill>
            </a:endParaRPr>
          </a:p>
        </p:txBody>
      </p:sp>
      <p:sp>
        <p:nvSpPr>
          <p:cNvPr id="6" name="CasellaDiTesto 5"/>
          <p:cNvSpPr txBox="1"/>
          <p:nvPr/>
        </p:nvSpPr>
        <p:spPr>
          <a:xfrm>
            <a:off x="2339752" y="44624"/>
            <a:ext cx="3096344" cy="369332"/>
          </a:xfrm>
          <a:prstGeom prst="rect">
            <a:avLst/>
          </a:prstGeom>
          <a:noFill/>
          <a:ln>
            <a:solidFill>
              <a:schemeClr val="accent1"/>
            </a:solidFill>
          </a:ln>
        </p:spPr>
        <p:txBody>
          <a:bodyPr wrap="square" rtlCol="0">
            <a:spAutoFit/>
          </a:bodyPr>
          <a:lstStyle/>
          <a:p>
            <a:pPr algn="ctr"/>
            <a:r>
              <a:rPr lang="it-IT" b="1" dirty="0" smtClean="0">
                <a:solidFill>
                  <a:srgbClr val="3333FF"/>
                </a:solidFill>
              </a:rPr>
              <a:t>2. LA QUOTA ASSOCIATIVA</a:t>
            </a:r>
            <a:endParaRPr lang="it-IT" b="1" dirty="0">
              <a:solidFill>
                <a:srgbClr val="3333FF"/>
              </a:solidFill>
            </a:endParaRPr>
          </a:p>
        </p:txBody>
      </p:sp>
      <p:sp>
        <p:nvSpPr>
          <p:cNvPr id="7" name="CasellaDiTesto 6"/>
          <p:cNvSpPr txBox="1"/>
          <p:nvPr/>
        </p:nvSpPr>
        <p:spPr>
          <a:xfrm>
            <a:off x="251520" y="2708920"/>
            <a:ext cx="8640960" cy="954107"/>
          </a:xfrm>
          <a:prstGeom prst="rect">
            <a:avLst/>
          </a:prstGeom>
          <a:solidFill>
            <a:schemeClr val="accent6">
              <a:lumMod val="20000"/>
              <a:lumOff val="80000"/>
            </a:schemeClr>
          </a:solidFill>
          <a:ln>
            <a:solidFill>
              <a:schemeClr val="accent1"/>
            </a:solidFill>
          </a:ln>
        </p:spPr>
        <p:txBody>
          <a:bodyPr wrap="square" rtlCol="0">
            <a:spAutoFit/>
          </a:bodyPr>
          <a:lstStyle/>
          <a:p>
            <a:pPr algn="just"/>
            <a:r>
              <a:rPr lang="it-IT" sz="2800" b="1" dirty="0" smtClean="0">
                <a:solidFill>
                  <a:srgbClr val="3333FF"/>
                </a:solidFill>
              </a:rPr>
              <a:t>L’entità della quota associativa viene stabilita all’inizio di ogni anno dal Consiglio Direttivo.</a:t>
            </a:r>
            <a:endParaRPr lang="it-IT" sz="2800" b="1" dirty="0">
              <a:solidFill>
                <a:srgbClr val="3333FF"/>
              </a:solidFill>
            </a:endParaRPr>
          </a:p>
        </p:txBody>
      </p:sp>
      <p:sp>
        <p:nvSpPr>
          <p:cNvPr id="9" name="CasellaDiTesto 8"/>
          <p:cNvSpPr txBox="1"/>
          <p:nvPr/>
        </p:nvSpPr>
        <p:spPr>
          <a:xfrm>
            <a:off x="251520" y="4129916"/>
            <a:ext cx="8640960" cy="523220"/>
          </a:xfrm>
          <a:prstGeom prst="rect">
            <a:avLst/>
          </a:prstGeom>
          <a:solidFill>
            <a:srgbClr val="FFFF99"/>
          </a:solidFill>
          <a:ln>
            <a:solidFill>
              <a:schemeClr val="accent1"/>
            </a:solidFill>
          </a:ln>
        </p:spPr>
        <p:txBody>
          <a:bodyPr wrap="square" rtlCol="0">
            <a:spAutoFit/>
          </a:bodyPr>
          <a:lstStyle/>
          <a:p>
            <a:pPr algn="just"/>
            <a:r>
              <a:rPr lang="it-IT" sz="2800" b="1" dirty="0" smtClean="0">
                <a:solidFill>
                  <a:srgbClr val="3333FF"/>
                </a:solidFill>
              </a:rPr>
              <a:t>È uguale per tutti gli associati.</a:t>
            </a:r>
            <a:endParaRPr lang="it-IT" sz="2800" b="1" dirty="0">
              <a:solidFill>
                <a:srgbClr val="3333FF"/>
              </a:solidFill>
            </a:endParaRPr>
          </a:p>
        </p:txBody>
      </p:sp>
    </p:spTree>
    <p:extLst>
      <p:ext uri="{BB962C8B-B14F-4D97-AF65-F5344CB8AC3E}">
        <p14:creationId xmlns:p14="http://schemas.microsoft.com/office/powerpoint/2010/main" xmlns="" val="147766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44624"/>
            <a:ext cx="792088"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Art.148 comma  3</a:t>
            </a:r>
            <a:endParaRPr lang="it-IT" sz="1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asellaDiTesto 2"/>
          <p:cNvSpPr txBox="1"/>
          <p:nvPr/>
        </p:nvSpPr>
        <p:spPr>
          <a:xfrm>
            <a:off x="251520" y="1340768"/>
            <a:ext cx="8640960" cy="2554545"/>
          </a:xfrm>
          <a:prstGeom prst="rect">
            <a:avLst/>
          </a:prstGeom>
          <a:solidFill>
            <a:srgbClr val="FFFF99"/>
          </a:solidFill>
          <a:ln>
            <a:solidFill>
              <a:schemeClr val="accent1"/>
            </a:solidFill>
          </a:ln>
        </p:spPr>
        <p:txBody>
          <a:bodyPr wrap="square" rtlCol="0">
            <a:spAutoFit/>
          </a:bodyPr>
          <a:lstStyle/>
          <a:p>
            <a:pPr algn="just"/>
            <a:r>
              <a:rPr lang="it-IT" sz="3200" b="1" dirty="0" smtClean="0">
                <a:solidFill>
                  <a:srgbClr val="3333FF"/>
                </a:solidFill>
              </a:rPr>
              <a:t>Per le associazioni …  sportive dilettantistiche, … </a:t>
            </a:r>
            <a:r>
              <a:rPr lang="it-IT" sz="3200" b="1" u="sng" dirty="0" smtClean="0">
                <a:solidFill>
                  <a:srgbClr val="3333FF"/>
                </a:solidFill>
                <a:effectLst>
                  <a:outerShdw blurRad="38100" dist="38100" dir="2700000" algn="tl">
                    <a:srgbClr val="000000">
                      <a:alpha val="43137"/>
                    </a:srgbClr>
                  </a:outerShdw>
                </a:effectLst>
              </a:rPr>
              <a:t>non si considerano  commerciali</a:t>
            </a:r>
            <a:r>
              <a:rPr lang="it-IT" sz="3200" b="1" dirty="0" smtClean="0">
                <a:solidFill>
                  <a:srgbClr val="3333FF"/>
                </a:solidFill>
              </a:rPr>
              <a:t> le  attività  svolte  in  diretta  attuazione  degli  scopi   istituzionali, effettuate verso pagamento di </a:t>
            </a:r>
            <a:r>
              <a:rPr lang="it-IT" sz="3200" b="1" u="sng" dirty="0" smtClean="0">
                <a:solidFill>
                  <a:srgbClr val="3333FF"/>
                </a:solidFill>
                <a:effectLst>
                  <a:outerShdw blurRad="38100" dist="38100" dir="2700000" algn="tl">
                    <a:srgbClr val="000000">
                      <a:alpha val="43137"/>
                    </a:srgbClr>
                  </a:outerShdw>
                </a:effectLst>
              </a:rPr>
              <a:t>corrispettivi specifici</a:t>
            </a:r>
            <a:r>
              <a:rPr lang="it-IT" sz="3200" b="1" dirty="0" smtClean="0">
                <a:solidFill>
                  <a:srgbClr val="3333FF"/>
                </a:solidFill>
              </a:rPr>
              <a:t>  nei  confronti  degli … </a:t>
            </a:r>
            <a:r>
              <a:rPr lang="it-IT" sz="3200" b="1" u="sng" dirty="0" smtClean="0">
                <a:solidFill>
                  <a:srgbClr val="3333FF"/>
                </a:solidFill>
                <a:effectLst>
                  <a:outerShdw blurRad="38100" dist="38100" dir="2700000" algn="tl">
                    <a:srgbClr val="000000">
                      <a:alpha val="43137"/>
                    </a:srgbClr>
                  </a:outerShdw>
                </a:effectLst>
              </a:rPr>
              <a:t>associati</a:t>
            </a:r>
            <a:r>
              <a:rPr lang="it-IT" sz="3200" b="1" dirty="0" smtClean="0">
                <a:solidFill>
                  <a:srgbClr val="3333FF"/>
                </a:solidFill>
              </a:rPr>
              <a:t>.</a:t>
            </a:r>
            <a:endParaRPr lang="it-IT" sz="3200" b="1" dirty="0">
              <a:solidFill>
                <a:srgbClr val="3333FF"/>
              </a:solidFill>
            </a:endParaRPr>
          </a:p>
        </p:txBody>
      </p:sp>
      <p:sp>
        <p:nvSpPr>
          <p:cNvPr id="6" name="Titolo 5"/>
          <p:cNvSpPr>
            <a:spLocks noGrp="1"/>
          </p:cNvSpPr>
          <p:nvPr>
            <p:ph type="title"/>
          </p:nvPr>
        </p:nvSpPr>
        <p:spPr>
          <a:xfrm>
            <a:off x="1187624" y="116632"/>
            <a:ext cx="7499176" cy="1143000"/>
          </a:xfrm>
          <a:ln>
            <a:solidFill>
              <a:schemeClr val="accent1"/>
            </a:solidFill>
          </a:ln>
        </p:spPr>
        <p:txBody>
          <a:bodyPr>
            <a:noAutofit/>
          </a:bodyPr>
          <a:lstStyle/>
          <a:p>
            <a:r>
              <a:rPr lang="it-IT" sz="3600" b="1" dirty="0" smtClean="0">
                <a:solidFill>
                  <a:srgbClr val="3333FF"/>
                </a:solidFill>
              </a:rPr>
              <a:t>Il comma 3 dell’art.148 stabilisce una cosa importantissima </a:t>
            </a:r>
            <a:endParaRPr lang="it-IT" sz="3600" b="1" dirty="0">
              <a:solidFill>
                <a:srgbClr val="3333FF"/>
              </a:solidFill>
            </a:endParaRPr>
          </a:p>
        </p:txBody>
      </p:sp>
      <p:pic>
        <p:nvPicPr>
          <p:cNvPr id="2050" name="Picture 2" descr="I:\FOTO\FOTO 2015\2015.06.02 SMERILLO\20150602_151655.jpg"/>
          <p:cNvPicPr>
            <a:picLocks noChangeAspect="1" noChangeArrowheads="1"/>
          </p:cNvPicPr>
          <p:nvPr/>
        </p:nvPicPr>
        <p:blipFill>
          <a:blip r:embed="rId2" cstate="print"/>
          <a:srcRect t="12870"/>
          <a:stretch>
            <a:fillRect/>
          </a:stretch>
        </p:blipFill>
        <p:spPr bwMode="auto">
          <a:xfrm>
            <a:off x="6785046" y="4293096"/>
            <a:ext cx="2107433" cy="2448272"/>
          </a:xfrm>
          <a:prstGeom prst="rect">
            <a:avLst/>
          </a:prstGeom>
          <a:noFill/>
        </p:spPr>
      </p:pic>
      <p:sp>
        <p:nvSpPr>
          <p:cNvPr id="9" name="Fumetto 2 8"/>
          <p:cNvSpPr/>
          <p:nvPr/>
        </p:nvSpPr>
        <p:spPr>
          <a:xfrm>
            <a:off x="1979712" y="4077072"/>
            <a:ext cx="4896544" cy="1440160"/>
          </a:xfrm>
          <a:prstGeom prst="wedgeRoundRectCallout">
            <a:avLst>
              <a:gd name="adj1" fmla="val 70835"/>
              <a:gd name="adj2" fmla="val 726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smtClean="0"/>
              <a:t>Che cosa sono i corrispettivi specifici ?</a:t>
            </a:r>
            <a:endParaRPr lang="it-IT" sz="3200" dirty="0"/>
          </a:p>
        </p:txBody>
      </p:sp>
    </p:spTree>
    <p:extLst>
      <p:ext uri="{BB962C8B-B14F-4D97-AF65-F5344CB8AC3E}">
        <p14:creationId xmlns:p14="http://schemas.microsoft.com/office/powerpoint/2010/main" xmlns="" val="147766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1+#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44624"/>
            <a:ext cx="792088"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Art.148 comma  3</a:t>
            </a:r>
            <a:endParaRPr lang="it-IT" sz="1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asellaDiTesto 2"/>
          <p:cNvSpPr txBox="1"/>
          <p:nvPr/>
        </p:nvSpPr>
        <p:spPr>
          <a:xfrm>
            <a:off x="323528" y="764704"/>
            <a:ext cx="8640960" cy="1077218"/>
          </a:xfrm>
          <a:prstGeom prst="rect">
            <a:avLst/>
          </a:prstGeom>
          <a:solidFill>
            <a:srgbClr val="FFFF99"/>
          </a:solidFill>
          <a:ln>
            <a:solidFill>
              <a:schemeClr val="accent1"/>
            </a:solidFill>
          </a:ln>
        </p:spPr>
        <p:txBody>
          <a:bodyPr wrap="square" rtlCol="0">
            <a:spAutoFit/>
          </a:bodyPr>
          <a:lstStyle/>
          <a:p>
            <a:pPr algn="just"/>
            <a:r>
              <a:rPr lang="it-IT" sz="3200" b="1" dirty="0" smtClean="0">
                <a:solidFill>
                  <a:srgbClr val="3333FF"/>
                </a:solidFill>
              </a:rPr>
              <a:t>I corrispettivi specifici non vanno confusi con le quote associative</a:t>
            </a:r>
            <a:endParaRPr lang="it-IT" sz="3200" b="1" dirty="0">
              <a:solidFill>
                <a:srgbClr val="3333FF"/>
              </a:solidFill>
            </a:endParaRPr>
          </a:p>
        </p:txBody>
      </p:sp>
      <p:sp>
        <p:nvSpPr>
          <p:cNvPr id="6" name="Titolo 5"/>
          <p:cNvSpPr>
            <a:spLocks noGrp="1"/>
          </p:cNvSpPr>
          <p:nvPr>
            <p:ph type="title"/>
          </p:nvPr>
        </p:nvSpPr>
        <p:spPr>
          <a:xfrm>
            <a:off x="1187624" y="116632"/>
            <a:ext cx="7499176" cy="504056"/>
          </a:xfrm>
          <a:ln>
            <a:solidFill>
              <a:schemeClr val="accent1"/>
            </a:solidFill>
          </a:ln>
        </p:spPr>
        <p:txBody>
          <a:bodyPr>
            <a:noAutofit/>
          </a:bodyPr>
          <a:lstStyle/>
          <a:p>
            <a:r>
              <a:rPr lang="it-IT" sz="3600" b="1" dirty="0" smtClean="0">
                <a:solidFill>
                  <a:srgbClr val="3333FF"/>
                </a:solidFill>
              </a:rPr>
              <a:t>Corrispettivi specifici</a:t>
            </a:r>
            <a:endParaRPr lang="it-IT" sz="3600" b="1" dirty="0">
              <a:solidFill>
                <a:srgbClr val="3333FF"/>
              </a:solidFill>
            </a:endParaRPr>
          </a:p>
        </p:txBody>
      </p:sp>
      <p:pic>
        <p:nvPicPr>
          <p:cNvPr id="3074" name="Picture 2" descr="I:\FOTO\FOTO 2015\2015.06.02 SMERILLO\20150602_151543.jpg"/>
          <p:cNvPicPr>
            <a:picLocks noChangeAspect="1" noChangeArrowheads="1"/>
          </p:cNvPicPr>
          <p:nvPr/>
        </p:nvPicPr>
        <p:blipFill>
          <a:blip r:embed="rId2" cstate="print"/>
          <a:srcRect t="37247"/>
          <a:stretch>
            <a:fillRect/>
          </a:stretch>
        </p:blipFill>
        <p:spPr bwMode="auto">
          <a:xfrm rot="16200000">
            <a:off x="6030416" y="3698777"/>
            <a:ext cx="4283968" cy="2016224"/>
          </a:xfrm>
          <a:prstGeom prst="rect">
            <a:avLst/>
          </a:prstGeom>
          <a:noFill/>
        </p:spPr>
      </p:pic>
      <p:sp>
        <p:nvSpPr>
          <p:cNvPr id="9" name="Fumetto 2 8"/>
          <p:cNvSpPr/>
          <p:nvPr/>
        </p:nvSpPr>
        <p:spPr>
          <a:xfrm>
            <a:off x="251520" y="1916832"/>
            <a:ext cx="7272808" cy="3744416"/>
          </a:xfrm>
          <a:prstGeom prst="wedgeRoundRectCallout">
            <a:avLst>
              <a:gd name="adj1" fmla="val 67713"/>
              <a:gd name="adj2" fmla="val 176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it-IT" sz="3200" dirty="0" smtClean="0"/>
              <a:t>Sono le somme pagate dagli associati in funzione delle maggiori o diverse prestazioni alle quali danno diritto.</a:t>
            </a:r>
          </a:p>
          <a:p>
            <a:pPr algn="just"/>
            <a:r>
              <a:rPr lang="it-IT" sz="3200" dirty="0" smtClean="0"/>
              <a:t>Si tratta in pratica delle somme per i corsi (es. scuola calcio, minibasket, tennis) o per usufruire del campo di gioco</a:t>
            </a:r>
            <a:endParaRPr lang="it-IT" sz="3200" dirty="0"/>
          </a:p>
        </p:txBody>
      </p:sp>
    </p:spTree>
    <p:extLst>
      <p:ext uri="{BB962C8B-B14F-4D97-AF65-F5344CB8AC3E}">
        <p14:creationId xmlns:p14="http://schemas.microsoft.com/office/powerpoint/2010/main" xmlns="" val="147766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44624"/>
            <a:ext cx="792088"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Art.148 comma  3</a:t>
            </a:r>
            <a:endParaRPr lang="it-IT" sz="1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itolo 5"/>
          <p:cNvSpPr>
            <a:spLocks noGrp="1"/>
          </p:cNvSpPr>
          <p:nvPr>
            <p:ph type="title"/>
          </p:nvPr>
        </p:nvSpPr>
        <p:spPr>
          <a:xfrm>
            <a:off x="1187624" y="116632"/>
            <a:ext cx="7499176" cy="504056"/>
          </a:xfrm>
          <a:ln>
            <a:solidFill>
              <a:schemeClr val="accent1"/>
            </a:solidFill>
          </a:ln>
        </p:spPr>
        <p:txBody>
          <a:bodyPr>
            <a:noAutofit/>
          </a:bodyPr>
          <a:lstStyle/>
          <a:p>
            <a:r>
              <a:rPr lang="it-IT" sz="3200" b="1" dirty="0" smtClean="0">
                <a:solidFill>
                  <a:srgbClr val="3333FF"/>
                </a:solidFill>
              </a:rPr>
              <a:t>Corrispettivi specifici e quote associative</a:t>
            </a:r>
            <a:endParaRPr lang="it-IT" sz="3200" b="1" dirty="0">
              <a:solidFill>
                <a:srgbClr val="3333FF"/>
              </a:solidFill>
            </a:endParaRPr>
          </a:p>
        </p:txBody>
      </p:sp>
      <p:pic>
        <p:nvPicPr>
          <p:cNvPr id="3074" name="Picture 2" descr="I:\FOTO\FOTO 2015\2015.06.02 SMERILLO\20150602_151543.jpg"/>
          <p:cNvPicPr>
            <a:picLocks noChangeAspect="1" noChangeArrowheads="1"/>
          </p:cNvPicPr>
          <p:nvPr/>
        </p:nvPicPr>
        <p:blipFill>
          <a:blip r:embed="rId3" cstate="print"/>
          <a:srcRect t="37247"/>
          <a:stretch>
            <a:fillRect/>
          </a:stretch>
        </p:blipFill>
        <p:spPr bwMode="auto">
          <a:xfrm rot="16200000">
            <a:off x="6030416" y="3698777"/>
            <a:ext cx="4283968" cy="2016224"/>
          </a:xfrm>
          <a:prstGeom prst="rect">
            <a:avLst/>
          </a:prstGeom>
          <a:noFill/>
        </p:spPr>
      </p:pic>
      <p:sp>
        <p:nvSpPr>
          <p:cNvPr id="9" name="Fumetto 2 8"/>
          <p:cNvSpPr/>
          <p:nvPr/>
        </p:nvSpPr>
        <p:spPr>
          <a:xfrm>
            <a:off x="251520" y="764704"/>
            <a:ext cx="7200800" cy="3528392"/>
          </a:xfrm>
          <a:prstGeom prst="wedgeRoundRectCallout">
            <a:avLst>
              <a:gd name="adj1" fmla="val 63273"/>
              <a:gd name="adj2" fmla="val 512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it-IT" sz="3600" dirty="0" smtClean="0"/>
              <a:t>Se un associato interrompe ad </a:t>
            </a:r>
            <a:r>
              <a:rPr lang="it-IT" sz="3600" dirty="0" err="1" smtClean="0"/>
              <a:t>es</a:t>
            </a:r>
            <a:r>
              <a:rPr lang="it-IT" sz="3600" dirty="0" smtClean="0"/>
              <a:t> il corso di tennis e non paga per le mensilità successive, </a:t>
            </a:r>
            <a:r>
              <a:rPr lang="it-IT" sz="3600" b="1" dirty="0" smtClean="0">
                <a:effectLst>
                  <a:outerShdw blurRad="38100" dist="38100" dir="2700000" algn="tl">
                    <a:srgbClr val="000000">
                      <a:alpha val="43137"/>
                    </a:srgbClr>
                  </a:outerShdw>
                </a:effectLst>
              </a:rPr>
              <a:t>NON PERDE LA QUALIFICA </a:t>
            </a:r>
            <a:r>
              <a:rPr lang="it-IT" sz="3600" b="1" dirty="0" err="1" smtClean="0">
                <a:effectLst>
                  <a:outerShdw blurRad="38100" dist="38100" dir="2700000" algn="tl">
                    <a:srgbClr val="000000">
                      <a:alpha val="43137"/>
                    </a:srgbClr>
                  </a:outerShdw>
                </a:effectLst>
              </a:rPr>
              <a:t>DI</a:t>
            </a:r>
            <a:r>
              <a:rPr lang="it-IT" sz="3600" b="1" dirty="0" smtClean="0">
                <a:effectLst>
                  <a:outerShdw blurRad="38100" dist="38100" dir="2700000" algn="tl">
                    <a:srgbClr val="000000">
                      <a:alpha val="43137"/>
                    </a:srgbClr>
                  </a:outerShdw>
                </a:effectLst>
              </a:rPr>
              <a:t> ASSOCIATO</a:t>
            </a:r>
            <a:r>
              <a:rPr lang="it-IT" sz="3600" dirty="0" smtClean="0"/>
              <a:t> che invece potrebbe perdere se non paga la quota associativa</a:t>
            </a:r>
            <a:endParaRPr lang="it-IT" sz="3600" dirty="0"/>
          </a:p>
        </p:txBody>
      </p:sp>
    </p:spTree>
    <p:extLst>
      <p:ext uri="{BB962C8B-B14F-4D97-AF65-F5344CB8AC3E}">
        <p14:creationId xmlns:p14="http://schemas.microsoft.com/office/powerpoint/2010/main" xmlns="" val="147766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ASD – Enti Non Commerciali</a:t>
            </a:r>
            <a:endParaRPr lang="it-IT" dirty="0"/>
          </a:p>
        </p:txBody>
      </p:sp>
      <p:sp>
        <p:nvSpPr>
          <p:cNvPr id="15361" name="Rectangle 1"/>
          <p:cNvSpPr>
            <a:spLocks noChangeArrowheads="1"/>
          </p:cNvSpPr>
          <p:nvPr/>
        </p:nvSpPr>
        <p:spPr bwMode="auto">
          <a:xfrm>
            <a:off x="251520" y="1089881"/>
            <a:ext cx="8640960" cy="1258999"/>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lang="it-IT" sz="2800" dirty="0" smtClean="0">
                <a:latin typeface="Arial" pitchFamily="34" charset="0"/>
                <a:ea typeface="Times New Roman" pitchFamily="18" charset="0"/>
              </a:rPr>
              <a:t>Le </a:t>
            </a:r>
            <a:r>
              <a:rPr lang="it-IT" sz="2800" b="1" dirty="0" smtClean="0">
                <a:latin typeface="Arial" pitchFamily="34" charset="0"/>
                <a:ea typeface="Times New Roman" pitchFamily="18" charset="0"/>
              </a:rPr>
              <a:t>associazioni sportive dilettantistiche </a:t>
            </a:r>
            <a:r>
              <a:rPr lang="it-IT" sz="2800" dirty="0" smtClean="0">
                <a:latin typeface="Arial" pitchFamily="34" charset="0"/>
                <a:ea typeface="Times New Roman" pitchFamily="18" charset="0"/>
              </a:rPr>
              <a:t>sono a tutti gli effetti</a:t>
            </a:r>
            <a:r>
              <a:rPr kumimoji="0" lang="it-IT" sz="2800" b="0" i="0" u="none" strike="noStrike" cap="none" normalizeH="0" baseline="0" dirty="0" smtClean="0">
                <a:ln>
                  <a:noFill/>
                </a:ln>
                <a:solidFill>
                  <a:schemeClr val="tx1"/>
                </a:solidFill>
                <a:effectLst/>
                <a:latin typeface="Arial" pitchFamily="34" charset="0"/>
                <a:ea typeface="Times New Roman" pitchFamily="18" charset="0"/>
              </a:rPr>
              <a:t> </a:t>
            </a:r>
            <a:r>
              <a:rPr kumimoji="0" lang="it-IT" sz="2800" b="1" i="0" u="none" strike="noStrike" cap="none" normalizeH="0" baseline="0" dirty="0" smtClean="0">
                <a:ln>
                  <a:noFill/>
                </a:ln>
                <a:solidFill>
                  <a:schemeClr val="tx1"/>
                </a:solidFill>
                <a:effectLst/>
                <a:latin typeface="Arial" pitchFamily="34" charset="0"/>
                <a:ea typeface="Times New Roman" pitchFamily="18" charset="0"/>
              </a:rPr>
              <a:t>enti non commerciali </a:t>
            </a:r>
            <a:endParaRPr kumimoji="0" lang="it-IT" sz="4000" b="1" i="0" u="none" strike="noStrike" cap="none" normalizeH="0" baseline="0" dirty="0" smtClean="0">
              <a:ln>
                <a:noFill/>
              </a:ln>
              <a:solidFill>
                <a:schemeClr val="tx1"/>
              </a:solidFill>
              <a:effectLst/>
              <a:latin typeface="Arial" pitchFamily="34" charset="0"/>
            </a:endParaRPr>
          </a:p>
        </p:txBody>
      </p:sp>
      <p:pic>
        <p:nvPicPr>
          <p:cNvPr id="15363" name="Picture 3" descr="http://www.psicoterapia.roma.it/wp-content/uploads/2013/10/mafalda-dubbio.jpg"/>
          <p:cNvPicPr>
            <a:picLocks noChangeAspect="1" noChangeArrowheads="1"/>
          </p:cNvPicPr>
          <p:nvPr/>
        </p:nvPicPr>
        <p:blipFill>
          <a:blip r:embed="rId2" cstate="print"/>
          <a:srcRect/>
          <a:stretch>
            <a:fillRect/>
          </a:stretch>
        </p:blipFill>
        <p:spPr bwMode="auto">
          <a:xfrm>
            <a:off x="611560" y="3068960"/>
            <a:ext cx="2743200" cy="3543300"/>
          </a:xfrm>
          <a:prstGeom prst="rect">
            <a:avLst/>
          </a:prstGeom>
          <a:noFill/>
        </p:spPr>
      </p:pic>
      <p:sp>
        <p:nvSpPr>
          <p:cNvPr id="4" name="Fumetto 2 3"/>
          <p:cNvSpPr/>
          <p:nvPr/>
        </p:nvSpPr>
        <p:spPr>
          <a:xfrm>
            <a:off x="3563888" y="2420888"/>
            <a:ext cx="3168352" cy="1656184"/>
          </a:xfrm>
          <a:prstGeom prst="wedgeRoundRectCallout">
            <a:avLst>
              <a:gd name="adj1" fmla="val -64123"/>
              <a:gd name="adj2" fmla="val 712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t>Ma cosa si intende per ENTE NON COMMERCIALE?</a:t>
            </a:r>
            <a:endParaRPr lang="it-IT" sz="2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44624"/>
            <a:ext cx="792088"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Art.148 comma  3</a:t>
            </a:r>
            <a:endParaRPr lang="it-IT" sz="1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itolo 5"/>
          <p:cNvSpPr>
            <a:spLocks noGrp="1"/>
          </p:cNvSpPr>
          <p:nvPr>
            <p:ph type="title"/>
          </p:nvPr>
        </p:nvSpPr>
        <p:spPr>
          <a:xfrm>
            <a:off x="1187624" y="116632"/>
            <a:ext cx="7499176" cy="504056"/>
          </a:xfrm>
          <a:ln>
            <a:solidFill>
              <a:schemeClr val="accent1"/>
            </a:solidFill>
          </a:ln>
        </p:spPr>
        <p:txBody>
          <a:bodyPr>
            <a:noAutofit/>
          </a:bodyPr>
          <a:lstStyle/>
          <a:p>
            <a:r>
              <a:rPr lang="it-IT" sz="3200" b="1" dirty="0" smtClean="0">
                <a:solidFill>
                  <a:srgbClr val="3333FF"/>
                </a:solidFill>
              </a:rPr>
              <a:t>Corrispettivi specifici e quote associative</a:t>
            </a:r>
            <a:endParaRPr lang="it-IT" sz="3200" b="1" dirty="0">
              <a:solidFill>
                <a:srgbClr val="3333FF"/>
              </a:solidFill>
            </a:endParaRPr>
          </a:p>
        </p:txBody>
      </p:sp>
      <p:sp>
        <p:nvSpPr>
          <p:cNvPr id="8" name="Rettangolo 7"/>
          <p:cNvSpPr/>
          <p:nvPr/>
        </p:nvSpPr>
        <p:spPr>
          <a:xfrm>
            <a:off x="1659459" y="548680"/>
            <a:ext cx="6296917"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Consiglio per associazioni</a:t>
            </a:r>
            <a:endParaRPr lang="it-IT"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CasellaDiTesto 9"/>
          <p:cNvSpPr txBox="1"/>
          <p:nvPr/>
        </p:nvSpPr>
        <p:spPr>
          <a:xfrm>
            <a:off x="323528" y="1340768"/>
            <a:ext cx="8568952" cy="1200329"/>
          </a:xfrm>
          <a:prstGeom prst="rect">
            <a:avLst/>
          </a:prstGeom>
          <a:solidFill>
            <a:srgbClr val="002060"/>
          </a:solidFill>
          <a:ln>
            <a:solidFill>
              <a:schemeClr val="accent1"/>
            </a:solidFill>
          </a:ln>
        </p:spPr>
        <p:txBody>
          <a:bodyPr wrap="square" rtlCol="0">
            <a:spAutoFit/>
          </a:bodyPr>
          <a:lstStyle/>
          <a:p>
            <a:pPr algn="just"/>
            <a:r>
              <a:rPr lang="it-IT" sz="3600" b="1" dirty="0" smtClean="0">
                <a:solidFill>
                  <a:schemeClr val="bg1"/>
                </a:solidFill>
              </a:rPr>
              <a:t>Fate ricevute separate per l’incasso delle quote associative e dei corrispettivi specifici</a:t>
            </a:r>
            <a:endParaRPr lang="it-IT" sz="3600" b="1" dirty="0">
              <a:solidFill>
                <a:schemeClr val="bg1"/>
              </a:solidFill>
            </a:endParaRPr>
          </a:p>
        </p:txBody>
      </p:sp>
      <p:sp>
        <p:nvSpPr>
          <p:cNvPr id="11" name="CasellaDiTesto 10"/>
          <p:cNvSpPr txBox="1"/>
          <p:nvPr/>
        </p:nvSpPr>
        <p:spPr>
          <a:xfrm>
            <a:off x="323528" y="3284984"/>
            <a:ext cx="3456384" cy="3416320"/>
          </a:xfrm>
          <a:prstGeom prst="rect">
            <a:avLst/>
          </a:prstGeom>
          <a:solidFill>
            <a:srgbClr val="FFFF99"/>
          </a:solidFill>
          <a:ln>
            <a:solidFill>
              <a:schemeClr val="accent1"/>
            </a:solidFill>
          </a:ln>
        </p:spPr>
        <p:txBody>
          <a:bodyPr wrap="square" rtlCol="0">
            <a:spAutoFit/>
          </a:bodyPr>
          <a:lstStyle/>
          <a:p>
            <a:pPr algn="ctr"/>
            <a:r>
              <a:rPr lang="it-IT" sz="2400" b="1" dirty="0" smtClean="0">
                <a:solidFill>
                  <a:srgbClr val="3333FF"/>
                </a:solidFill>
              </a:rPr>
              <a:t>Le quietanze relative alle quote associative</a:t>
            </a:r>
          </a:p>
          <a:p>
            <a:pPr algn="just"/>
            <a:r>
              <a:rPr lang="it-IT" sz="2400" b="1" dirty="0" smtClean="0">
                <a:solidFill>
                  <a:srgbClr val="FF0000"/>
                </a:solidFill>
              </a:rPr>
              <a:t>non sono soggette all’imposta di bollo</a:t>
            </a:r>
            <a:r>
              <a:rPr lang="it-IT" sz="2400" dirty="0" smtClean="0">
                <a:solidFill>
                  <a:srgbClr val="3333FF"/>
                </a:solidFill>
              </a:rPr>
              <a:t> ai sensi dell’articolo 7, comma 3 della Tabella Allegato B del DPR 642/72</a:t>
            </a:r>
          </a:p>
          <a:p>
            <a:pPr algn="just"/>
            <a:endParaRPr lang="it-IT" sz="2400" dirty="0" smtClean="0">
              <a:solidFill>
                <a:srgbClr val="3333FF"/>
              </a:solidFill>
            </a:endParaRPr>
          </a:p>
          <a:p>
            <a:pPr algn="just"/>
            <a:endParaRPr lang="it-IT" sz="2400" dirty="0">
              <a:solidFill>
                <a:srgbClr val="3333FF"/>
              </a:solidFill>
            </a:endParaRPr>
          </a:p>
        </p:txBody>
      </p:sp>
      <p:sp>
        <p:nvSpPr>
          <p:cNvPr id="12" name="CasellaDiTesto 11"/>
          <p:cNvSpPr txBox="1"/>
          <p:nvPr/>
        </p:nvSpPr>
        <p:spPr>
          <a:xfrm>
            <a:off x="4355976" y="3284984"/>
            <a:ext cx="4608512" cy="3416320"/>
          </a:xfrm>
          <a:prstGeom prst="rect">
            <a:avLst/>
          </a:prstGeom>
          <a:solidFill>
            <a:srgbClr val="FFFF99"/>
          </a:solidFill>
          <a:ln>
            <a:solidFill>
              <a:schemeClr val="accent1"/>
            </a:solidFill>
          </a:ln>
        </p:spPr>
        <p:txBody>
          <a:bodyPr wrap="square" rtlCol="0">
            <a:spAutoFit/>
          </a:bodyPr>
          <a:lstStyle/>
          <a:p>
            <a:pPr algn="ctr"/>
            <a:r>
              <a:rPr lang="it-IT" sz="2400" b="1" dirty="0" smtClean="0">
                <a:solidFill>
                  <a:srgbClr val="3333FF"/>
                </a:solidFill>
              </a:rPr>
              <a:t>Le quietanze relative ai corrispettivi specifici</a:t>
            </a:r>
          </a:p>
          <a:p>
            <a:pPr algn="just"/>
            <a:r>
              <a:rPr lang="it-IT" sz="2400" b="1" dirty="0" smtClean="0">
                <a:solidFill>
                  <a:srgbClr val="FF0000"/>
                </a:solidFill>
              </a:rPr>
              <a:t> sono soggette all’imposta di bollo se superiori a €.77,47 </a:t>
            </a:r>
            <a:r>
              <a:rPr lang="it-IT" sz="2400" dirty="0" smtClean="0">
                <a:solidFill>
                  <a:srgbClr val="3333FF"/>
                </a:solidFill>
              </a:rPr>
              <a:t> poiché l’art.27 bis della Tabella Allegato B del DPR 642/72 dispone l’esenzione solo per i documenti delle federazioni e degli EPS riconosciute dal CONI</a:t>
            </a:r>
            <a:endParaRPr lang="it-IT" sz="2400" dirty="0">
              <a:solidFill>
                <a:srgbClr val="3333FF"/>
              </a:solidFill>
            </a:endParaRPr>
          </a:p>
        </p:txBody>
      </p:sp>
      <p:sp>
        <p:nvSpPr>
          <p:cNvPr id="13" name="Rettangolo 12"/>
          <p:cNvSpPr/>
          <p:nvPr/>
        </p:nvSpPr>
        <p:spPr>
          <a:xfrm>
            <a:off x="1907941" y="2708920"/>
            <a:ext cx="5328125"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Tenete presente anche che …</a:t>
            </a:r>
            <a:endParaRPr lang="it-IT"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147766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 presetClass="emph" presetSubtype="0" fill="hold" grpId="1" nodeType="withEffect">
                                  <p:stCondLst>
                                    <p:cond delay="0"/>
                                  </p:stCondLst>
                                  <p:childTnLst>
                                    <p:animScale>
                                      <p:cBhvr>
                                        <p:cTn id="9" dur="2000" fill="hold"/>
                                        <p:tgtEl>
                                          <p:spTgt spid="8"/>
                                        </p:tgtEl>
                                      </p:cBhvr>
                                      <p:by x="120000" y="120000"/>
                                    </p:animScale>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animBg="1"/>
      <p:bldP spid="11" grpId="0" animBg="1"/>
      <p:bldP spid="12" grpId="0" animBg="1"/>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44624"/>
            <a:ext cx="792088"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Art.148 comma  3</a:t>
            </a:r>
            <a:endParaRPr lang="it-IT" sz="1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asellaDiTesto 2"/>
          <p:cNvSpPr txBox="1"/>
          <p:nvPr/>
        </p:nvSpPr>
        <p:spPr>
          <a:xfrm>
            <a:off x="251520" y="1340768"/>
            <a:ext cx="8640960" cy="2062103"/>
          </a:xfrm>
          <a:prstGeom prst="rect">
            <a:avLst/>
          </a:prstGeom>
          <a:solidFill>
            <a:srgbClr val="FFFF99"/>
          </a:solidFill>
          <a:ln>
            <a:solidFill>
              <a:schemeClr val="accent1"/>
            </a:solidFill>
          </a:ln>
        </p:spPr>
        <p:txBody>
          <a:bodyPr wrap="square" rtlCol="0">
            <a:spAutoFit/>
          </a:bodyPr>
          <a:lstStyle/>
          <a:p>
            <a:pPr algn="just"/>
            <a:r>
              <a:rPr lang="it-IT" sz="3200" b="1" dirty="0" smtClean="0">
                <a:solidFill>
                  <a:srgbClr val="3333FF"/>
                </a:solidFill>
              </a:rPr>
              <a:t>Per le ASD </a:t>
            </a:r>
            <a:r>
              <a:rPr lang="it-IT" sz="3200" b="1" u="sng" dirty="0" smtClean="0">
                <a:solidFill>
                  <a:srgbClr val="3333FF"/>
                </a:solidFill>
                <a:effectLst>
                  <a:outerShdw blurRad="38100" dist="38100" dir="2700000" algn="tl">
                    <a:srgbClr val="000000">
                      <a:alpha val="43137"/>
                    </a:srgbClr>
                  </a:outerShdw>
                </a:effectLst>
              </a:rPr>
              <a:t>non si considerano  commerciali</a:t>
            </a:r>
            <a:r>
              <a:rPr lang="it-IT" sz="3200" b="1" dirty="0" smtClean="0">
                <a:solidFill>
                  <a:srgbClr val="3333FF"/>
                </a:solidFill>
              </a:rPr>
              <a:t> le  attività  svolte  in  diretta  attuazione  degli  scopi   istituzionali, effettuate verso pagamento di </a:t>
            </a:r>
            <a:r>
              <a:rPr lang="it-IT" sz="3200" b="1" u="sng" dirty="0" smtClean="0">
                <a:solidFill>
                  <a:srgbClr val="3333FF"/>
                </a:solidFill>
                <a:effectLst>
                  <a:outerShdw blurRad="38100" dist="38100" dir="2700000" algn="tl">
                    <a:srgbClr val="000000">
                      <a:alpha val="43137"/>
                    </a:srgbClr>
                  </a:outerShdw>
                </a:effectLst>
              </a:rPr>
              <a:t>corrispettivi specifici</a:t>
            </a:r>
            <a:r>
              <a:rPr lang="it-IT" sz="3200" b="1" dirty="0" smtClean="0">
                <a:solidFill>
                  <a:srgbClr val="3333FF"/>
                </a:solidFill>
              </a:rPr>
              <a:t>  nei  confronti  anche di chi</a:t>
            </a:r>
            <a:endParaRPr lang="it-IT" sz="3200" b="1" dirty="0">
              <a:solidFill>
                <a:srgbClr val="3333FF"/>
              </a:solidFill>
            </a:endParaRPr>
          </a:p>
        </p:txBody>
      </p:sp>
      <p:sp>
        <p:nvSpPr>
          <p:cNvPr id="6" name="Titolo 5"/>
          <p:cNvSpPr>
            <a:spLocks noGrp="1"/>
          </p:cNvSpPr>
          <p:nvPr>
            <p:ph type="title"/>
          </p:nvPr>
        </p:nvSpPr>
        <p:spPr>
          <a:xfrm>
            <a:off x="1187624" y="116632"/>
            <a:ext cx="7499176" cy="1143000"/>
          </a:xfrm>
          <a:ln>
            <a:solidFill>
              <a:schemeClr val="accent1"/>
            </a:solidFill>
          </a:ln>
        </p:spPr>
        <p:txBody>
          <a:bodyPr>
            <a:noAutofit/>
          </a:bodyPr>
          <a:lstStyle/>
          <a:p>
            <a:r>
              <a:rPr lang="it-IT" sz="3600" b="1" dirty="0" smtClean="0">
                <a:solidFill>
                  <a:srgbClr val="3333FF"/>
                </a:solidFill>
              </a:rPr>
              <a:t>Il comma 3 dell’art.148 stabilisce un’altra cosa importantissima  e cioè ..</a:t>
            </a:r>
            <a:endParaRPr lang="it-IT" sz="3600" b="1" dirty="0">
              <a:solidFill>
                <a:srgbClr val="3333FF"/>
              </a:solidFill>
            </a:endParaRPr>
          </a:p>
        </p:txBody>
      </p:sp>
      <p:sp>
        <p:nvSpPr>
          <p:cNvPr id="7" name="CasellaDiTesto 6"/>
          <p:cNvSpPr txBox="1"/>
          <p:nvPr/>
        </p:nvSpPr>
        <p:spPr>
          <a:xfrm>
            <a:off x="251520" y="3645024"/>
            <a:ext cx="8640960" cy="584775"/>
          </a:xfrm>
          <a:prstGeom prst="rect">
            <a:avLst/>
          </a:prstGeom>
          <a:solidFill>
            <a:srgbClr val="FFFF99"/>
          </a:solidFill>
          <a:ln>
            <a:solidFill>
              <a:schemeClr val="accent1"/>
            </a:solidFill>
          </a:ln>
        </p:spPr>
        <p:txBody>
          <a:bodyPr wrap="square" rtlCol="0">
            <a:spAutoFit/>
          </a:bodyPr>
          <a:lstStyle/>
          <a:p>
            <a:pPr algn="ctr"/>
            <a:r>
              <a:rPr lang="it-IT" sz="3200" b="1" dirty="0" smtClean="0">
                <a:solidFill>
                  <a:srgbClr val="FF0000"/>
                </a:solidFill>
                <a:effectLst>
                  <a:outerShdw blurRad="38100" dist="38100" dir="2700000" algn="tl">
                    <a:srgbClr val="000000">
                      <a:alpha val="43137"/>
                    </a:srgbClr>
                  </a:outerShdw>
                </a:effectLst>
              </a:rPr>
              <a:t>... non è socio della nostra associazione </a:t>
            </a:r>
            <a:endParaRPr lang="it-IT" sz="3200" b="1" dirty="0">
              <a:solidFill>
                <a:srgbClr val="FF0000"/>
              </a:solidFill>
              <a:effectLst>
                <a:outerShdw blurRad="38100" dist="38100" dir="2700000" algn="tl">
                  <a:srgbClr val="000000">
                    <a:alpha val="43137"/>
                  </a:srgbClr>
                </a:outerShdw>
              </a:effectLst>
            </a:endParaRPr>
          </a:p>
        </p:txBody>
      </p:sp>
      <p:sp>
        <p:nvSpPr>
          <p:cNvPr id="11" name="Rettangolo 10"/>
          <p:cNvSpPr/>
          <p:nvPr/>
        </p:nvSpPr>
        <p:spPr>
          <a:xfrm>
            <a:off x="3172417" y="4365104"/>
            <a:ext cx="2799164" cy="584775"/>
          </a:xfrm>
          <a:prstGeom prst="rect">
            <a:avLst/>
          </a:prstGeom>
          <a:solidFill>
            <a:schemeClr val="accent6">
              <a:lumMod val="20000"/>
              <a:lumOff val="80000"/>
            </a:schemeClr>
          </a:solidFill>
          <a:ln>
            <a:solidFill>
              <a:srgbClr val="FF0000"/>
            </a:solidFill>
          </a:ln>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patto però …</a:t>
            </a:r>
          </a:p>
        </p:txBody>
      </p:sp>
      <p:sp>
        <p:nvSpPr>
          <p:cNvPr id="8" name="Rettangolo 7"/>
          <p:cNvSpPr/>
          <p:nvPr/>
        </p:nvSpPr>
        <p:spPr>
          <a:xfrm>
            <a:off x="107504" y="5099700"/>
            <a:ext cx="8916159" cy="1569660"/>
          </a:xfrm>
          <a:prstGeom prst="rect">
            <a:avLst/>
          </a:prstGeom>
          <a:solidFill>
            <a:schemeClr val="accent6">
              <a:lumMod val="20000"/>
              <a:lumOff val="80000"/>
            </a:schemeClr>
          </a:solidFill>
          <a:ln>
            <a:solidFill>
              <a:srgbClr val="FF0000"/>
            </a:solidFill>
          </a:ln>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che sia socio di un’altra associazione  che  svolge  </a:t>
            </a:r>
          </a:p>
          <a:p>
            <a:pPr algn="ctr"/>
            <a:r>
              <a:rPr lang="it-IT"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 medesima attività e che … fa parte di </a:t>
            </a:r>
          </a:p>
          <a:p>
            <a:pPr algn="ctr"/>
            <a:r>
              <a:rPr lang="it-IT"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un'unica organizzazione locale o  nazionale</a:t>
            </a:r>
            <a:endParaRPr lang="it-IT"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147766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44624"/>
            <a:ext cx="792088"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Art.148 comma  3</a:t>
            </a:r>
            <a:endParaRPr lang="it-IT" sz="1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asellaDiTesto 2"/>
          <p:cNvSpPr txBox="1"/>
          <p:nvPr/>
        </p:nvSpPr>
        <p:spPr>
          <a:xfrm>
            <a:off x="251520" y="836712"/>
            <a:ext cx="8640960" cy="1569660"/>
          </a:xfrm>
          <a:prstGeom prst="rect">
            <a:avLst/>
          </a:prstGeom>
          <a:solidFill>
            <a:srgbClr val="FFFF99"/>
          </a:solidFill>
          <a:ln>
            <a:solidFill>
              <a:schemeClr val="accent1"/>
            </a:solidFill>
          </a:ln>
        </p:spPr>
        <p:txBody>
          <a:bodyPr wrap="square" rtlCol="0">
            <a:spAutoFit/>
          </a:bodyPr>
          <a:lstStyle/>
          <a:p>
            <a:pPr algn="just"/>
            <a:r>
              <a:rPr lang="it-IT" sz="3200" b="1" dirty="0" smtClean="0">
                <a:solidFill>
                  <a:srgbClr val="3333FF"/>
                </a:solidFill>
              </a:rPr>
              <a:t>I Sigg. Mario e Marco sono associati con il Circolo Tennis di Bologna (circolo regolarmente affiliato alla FIT)</a:t>
            </a:r>
            <a:endParaRPr lang="it-IT" sz="3200" b="1" dirty="0">
              <a:solidFill>
                <a:srgbClr val="3333FF"/>
              </a:solidFill>
            </a:endParaRPr>
          </a:p>
        </p:txBody>
      </p:sp>
      <p:sp>
        <p:nvSpPr>
          <p:cNvPr id="6" name="Titolo 5"/>
          <p:cNvSpPr>
            <a:spLocks noGrp="1"/>
          </p:cNvSpPr>
          <p:nvPr>
            <p:ph type="title"/>
          </p:nvPr>
        </p:nvSpPr>
        <p:spPr>
          <a:xfrm>
            <a:off x="1187624" y="116632"/>
            <a:ext cx="7499176" cy="576064"/>
          </a:xfrm>
          <a:ln>
            <a:solidFill>
              <a:schemeClr val="accent1"/>
            </a:solidFill>
          </a:ln>
        </p:spPr>
        <p:txBody>
          <a:bodyPr>
            <a:noAutofit/>
          </a:bodyPr>
          <a:lstStyle/>
          <a:p>
            <a:r>
              <a:rPr lang="it-IT" sz="3600" b="1" dirty="0" smtClean="0">
                <a:solidFill>
                  <a:srgbClr val="3333FF"/>
                </a:solidFill>
              </a:rPr>
              <a:t>Esempio </a:t>
            </a:r>
            <a:endParaRPr lang="it-IT" sz="3600" b="1" dirty="0">
              <a:solidFill>
                <a:srgbClr val="3333FF"/>
              </a:solidFill>
            </a:endParaRPr>
          </a:p>
        </p:txBody>
      </p:sp>
      <p:sp>
        <p:nvSpPr>
          <p:cNvPr id="7" name="CasellaDiTesto 6"/>
          <p:cNvSpPr txBox="1"/>
          <p:nvPr/>
        </p:nvSpPr>
        <p:spPr>
          <a:xfrm>
            <a:off x="251520" y="2492896"/>
            <a:ext cx="8640960" cy="2062103"/>
          </a:xfrm>
          <a:prstGeom prst="rect">
            <a:avLst/>
          </a:prstGeom>
          <a:solidFill>
            <a:srgbClr val="FFFF99"/>
          </a:solidFill>
          <a:ln>
            <a:solidFill>
              <a:schemeClr val="accent1"/>
            </a:solidFill>
          </a:ln>
        </p:spPr>
        <p:txBody>
          <a:bodyPr wrap="square" rtlCol="0">
            <a:spAutoFit/>
          </a:bodyPr>
          <a:lstStyle/>
          <a:p>
            <a:pPr algn="just"/>
            <a:r>
              <a:rPr lang="it-IT" sz="3200" b="1" dirty="0" smtClean="0">
                <a:solidFill>
                  <a:srgbClr val="FF0000"/>
                </a:solidFill>
                <a:effectLst>
                  <a:outerShdw blurRad="38100" dist="38100" dir="2700000" algn="tl">
                    <a:srgbClr val="000000">
                      <a:alpha val="43137"/>
                    </a:srgbClr>
                  </a:outerShdw>
                </a:effectLst>
              </a:rPr>
              <a:t>Occasionalmente per motivi di lavoro si recano spesso a Pescara ed affittano il campo da tennis del Circolo Tennis Pescara ( anch’esso affiliato alla FIT) di cui però non sono soci</a:t>
            </a:r>
            <a:endParaRPr lang="it-IT" sz="3200" b="1" dirty="0">
              <a:solidFill>
                <a:srgbClr val="FF0000"/>
              </a:solidFill>
              <a:effectLst>
                <a:outerShdw blurRad="38100" dist="38100" dir="2700000" algn="tl">
                  <a:srgbClr val="000000">
                    <a:alpha val="43137"/>
                  </a:srgbClr>
                </a:outerShdw>
              </a:effectLst>
            </a:endParaRPr>
          </a:p>
        </p:txBody>
      </p:sp>
      <p:sp>
        <p:nvSpPr>
          <p:cNvPr id="8" name="Rettangolo 7"/>
          <p:cNvSpPr/>
          <p:nvPr/>
        </p:nvSpPr>
        <p:spPr>
          <a:xfrm>
            <a:off x="287941" y="4653136"/>
            <a:ext cx="8555291" cy="2062103"/>
          </a:xfrm>
          <a:prstGeom prst="rect">
            <a:avLst/>
          </a:prstGeom>
          <a:solidFill>
            <a:schemeClr val="accent6">
              <a:lumMod val="20000"/>
              <a:lumOff val="80000"/>
            </a:schemeClr>
          </a:solidFill>
          <a:ln>
            <a:solidFill>
              <a:srgbClr val="FF0000"/>
            </a:solidFill>
          </a:ln>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ebbene il corrispettivo specifico pagato da </a:t>
            </a:r>
          </a:p>
          <a:p>
            <a:pPr algn="ctr"/>
            <a:r>
              <a:rPr lang="it-IT"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Mario e Marco al </a:t>
            </a:r>
            <a:r>
              <a:rPr lang="it-IT" sz="3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C.T.Pescara</a:t>
            </a:r>
            <a:r>
              <a:rPr lang="it-IT"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sono </a:t>
            </a:r>
          </a:p>
          <a:p>
            <a:pPr algn="ctr"/>
            <a: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DECOMMERCIALIZZATI poiché entrambi i Circoli</a:t>
            </a:r>
          </a:p>
          <a:p>
            <a:pPr algn="ctr"/>
            <a: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
            </a:r>
            <a:r>
              <a:rPr lang="it-IT"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ono affiliati alla Federazione Italiana Tennis</a:t>
            </a:r>
            <a:endParaRPr lang="it-IT"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147766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44624"/>
            <a:ext cx="792088"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Art.148 comma  4</a:t>
            </a:r>
            <a:endParaRPr lang="it-IT" sz="1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41" name="Picture 1" descr="I:\FOTO\FOTO 2015\2015.07.05 CASTELLUCCIO\20150705_184829.jpg"/>
          <p:cNvPicPr>
            <a:picLocks noChangeAspect="1" noChangeArrowheads="1"/>
          </p:cNvPicPr>
          <p:nvPr/>
        </p:nvPicPr>
        <p:blipFill>
          <a:blip r:embed="rId2" cstate="print"/>
          <a:srcRect/>
          <a:stretch>
            <a:fillRect/>
          </a:stretch>
        </p:blipFill>
        <p:spPr bwMode="auto">
          <a:xfrm>
            <a:off x="48344" y="1746448"/>
            <a:ext cx="6755904" cy="5066928"/>
          </a:xfrm>
          <a:prstGeom prst="rect">
            <a:avLst/>
          </a:prstGeom>
          <a:noFill/>
        </p:spPr>
      </p:pic>
      <p:sp>
        <p:nvSpPr>
          <p:cNvPr id="7" name="Fumetto 2 6"/>
          <p:cNvSpPr/>
          <p:nvPr/>
        </p:nvSpPr>
        <p:spPr>
          <a:xfrm>
            <a:off x="2987824" y="0"/>
            <a:ext cx="6156176" cy="3933056"/>
          </a:xfrm>
          <a:prstGeom prst="wedgeRoundRectCallout">
            <a:avLst>
              <a:gd name="adj1" fmla="val -63021"/>
              <a:gd name="adj2" fmla="val 876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3200" dirty="0" smtClean="0"/>
              <a:t>Ci sono delle </a:t>
            </a:r>
            <a:r>
              <a:rPr lang="it-IT" sz="3200" b="1" dirty="0" smtClean="0"/>
              <a:t>prestazioni</a:t>
            </a:r>
            <a:r>
              <a:rPr lang="it-IT" sz="3200" dirty="0" smtClean="0"/>
              <a:t> effettuate dalle ASD che per loro natura sono considerate </a:t>
            </a:r>
            <a:r>
              <a:rPr lang="it-IT" sz="3200" b="1" dirty="0" smtClean="0">
                <a:effectLst>
                  <a:outerShdw blurRad="38100" dist="38100" dir="2700000" algn="tl">
                    <a:srgbClr val="000000">
                      <a:alpha val="43137"/>
                    </a:srgbClr>
                  </a:outerShdw>
                </a:effectLst>
              </a:rPr>
              <a:t>sempre commerciali</a:t>
            </a:r>
            <a:r>
              <a:rPr lang="it-IT" sz="3200" dirty="0" smtClean="0"/>
              <a:t> anche se erogate nei confronti degli associati.</a:t>
            </a:r>
          </a:p>
          <a:p>
            <a:pPr algn="just"/>
            <a:r>
              <a:rPr lang="it-IT" sz="3200" dirty="0" smtClean="0"/>
              <a:t>Quali sono ce li dice sempre </a:t>
            </a:r>
            <a:r>
              <a:rPr lang="it-IT" sz="3200" b="1" dirty="0" smtClean="0"/>
              <a:t>l’art.148 ma al 4° comma.</a:t>
            </a:r>
          </a:p>
          <a:p>
            <a:pPr algn="just"/>
            <a:r>
              <a:rPr lang="it-IT" sz="3200" dirty="0" smtClean="0"/>
              <a:t>Vediamo quali sono …</a:t>
            </a:r>
            <a:endParaRPr lang="it-IT"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44624"/>
            <a:ext cx="792088"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Art.148 comma  4</a:t>
            </a:r>
            <a:endParaRPr lang="it-IT" sz="1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ttangolo 2"/>
          <p:cNvSpPr/>
          <p:nvPr/>
        </p:nvSpPr>
        <p:spPr>
          <a:xfrm>
            <a:off x="179512" y="1405220"/>
            <a:ext cx="8820472" cy="4832092"/>
          </a:xfrm>
          <a:prstGeom prst="rect">
            <a:avLst/>
          </a:prstGeom>
          <a:solidFill>
            <a:srgbClr val="FFFF99"/>
          </a:solidFill>
        </p:spPr>
        <p:txBody>
          <a:bodyPr wrap="square">
            <a:spAutoFit/>
          </a:bodyPr>
          <a:lstStyle/>
          <a:p>
            <a:pPr marL="342900" indent="-342900">
              <a:buFont typeface="+mj-lt"/>
              <a:buAutoNum type="arabicPeriod"/>
            </a:pPr>
            <a:r>
              <a:rPr lang="it-IT" sz="2800" b="1" dirty="0" smtClean="0">
                <a:solidFill>
                  <a:srgbClr val="3333FF"/>
                </a:solidFill>
              </a:rPr>
              <a:t>cessioni di beni nuovi prodotti per la vendita </a:t>
            </a:r>
          </a:p>
          <a:p>
            <a:pPr marL="342900" indent="-342900">
              <a:buFont typeface="+mj-lt"/>
              <a:buAutoNum type="arabicPeriod"/>
            </a:pPr>
            <a:r>
              <a:rPr lang="it-IT" sz="2800" b="1" dirty="0" smtClean="0">
                <a:solidFill>
                  <a:srgbClr val="3333FF"/>
                </a:solidFill>
              </a:rPr>
              <a:t>somministrazione di pasti </a:t>
            </a:r>
          </a:p>
          <a:p>
            <a:pPr marL="342900" indent="-342900">
              <a:buFont typeface="+mj-lt"/>
              <a:buAutoNum type="arabicPeriod"/>
            </a:pPr>
            <a:r>
              <a:rPr lang="it-IT" sz="2800" b="1" dirty="0" smtClean="0">
                <a:solidFill>
                  <a:srgbClr val="3333FF"/>
                </a:solidFill>
              </a:rPr>
              <a:t>erogazione di acqua, gas, energia elettrica e vapore </a:t>
            </a:r>
          </a:p>
          <a:p>
            <a:pPr marL="342900" indent="-342900">
              <a:buFont typeface="+mj-lt"/>
              <a:buAutoNum type="arabicPeriod"/>
            </a:pPr>
            <a:r>
              <a:rPr lang="it-IT" sz="2800" b="1" dirty="0" smtClean="0">
                <a:solidFill>
                  <a:srgbClr val="3333FF"/>
                </a:solidFill>
              </a:rPr>
              <a:t>prestazioni alberghiere, di alloggio, di trasporto e di deposito </a:t>
            </a:r>
          </a:p>
          <a:p>
            <a:pPr marL="342900" indent="-342900">
              <a:buFont typeface="+mj-lt"/>
              <a:buAutoNum type="arabicPeriod"/>
            </a:pPr>
            <a:r>
              <a:rPr lang="it-IT" sz="2800" b="1" dirty="0" smtClean="0">
                <a:solidFill>
                  <a:srgbClr val="3333FF"/>
                </a:solidFill>
              </a:rPr>
              <a:t>prestazioni di servizi portuali e aeroportuali </a:t>
            </a:r>
          </a:p>
          <a:p>
            <a:pPr marL="342900" indent="-342900">
              <a:buFont typeface="+mj-lt"/>
              <a:buAutoNum type="arabicPeriod"/>
            </a:pPr>
            <a:r>
              <a:rPr lang="it-IT" sz="2800" b="1" dirty="0" smtClean="0">
                <a:solidFill>
                  <a:srgbClr val="3333FF"/>
                </a:solidFill>
              </a:rPr>
              <a:t>gestione di spacci aziendali e di mense </a:t>
            </a:r>
          </a:p>
          <a:p>
            <a:pPr marL="342900" indent="-342900">
              <a:buFont typeface="+mj-lt"/>
              <a:buAutoNum type="arabicPeriod"/>
            </a:pPr>
            <a:r>
              <a:rPr lang="it-IT" sz="2800" b="1" dirty="0" smtClean="0">
                <a:solidFill>
                  <a:srgbClr val="3333FF"/>
                </a:solidFill>
              </a:rPr>
              <a:t>organizzazione di viaggi e soggiorni turistici </a:t>
            </a:r>
          </a:p>
          <a:p>
            <a:pPr marL="342900" indent="-342900">
              <a:buFont typeface="+mj-lt"/>
              <a:buAutoNum type="arabicPeriod"/>
            </a:pPr>
            <a:r>
              <a:rPr lang="it-IT" sz="2800" b="1" dirty="0" smtClean="0">
                <a:solidFill>
                  <a:srgbClr val="3333FF"/>
                </a:solidFill>
              </a:rPr>
              <a:t>gestione di fiere ed esposizioni a carattere commerciale </a:t>
            </a:r>
          </a:p>
          <a:p>
            <a:pPr marL="342900" indent="-342900">
              <a:buFont typeface="+mj-lt"/>
              <a:buAutoNum type="arabicPeriod"/>
            </a:pPr>
            <a:r>
              <a:rPr lang="it-IT" sz="2800" b="1" dirty="0" smtClean="0">
                <a:solidFill>
                  <a:srgbClr val="3333FF"/>
                </a:solidFill>
              </a:rPr>
              <a:t>pubblicità commerciale </a:t>
            </a:r>
          </a:p>
          <a:p>
            <a:pPr marL="342900" indent="-342900">
              <a:buFont typeface="+mj-lt"/>
              <a:buAutoNum type="arabicPeriod"/>
            </a:pPr>
            <a:r>
              <a:rPr lang="it-IT" sz="2800" b="1" dirty="0" smtClean="0">
                <a:solidFill>
                  <a:srgbClr val="3333FF"/>
                </a:solidFill>
              </a:rPr>
              <a:t>telecomunicazioni e radiodiffusioni circolari. </a:t>
            </a:r>
            <a:endParaRPr lang="it-IT" sz="2800" b="1" dirty="0">
              <a:solidFill>
                <a:srgbClr val="3333FF"/>
              </a:solidFill>
            </a:endParaRPr>
          </a:p>
        </p:txBody>
      </p:sp>
      <p:sp>
        <p:nvSpPr>
          <p:cNvPr id="4" name="Titolo 3"/>
          <p:cNvSpPr>
            <a:spLocks noGrp="1"/>
          </p:cNvSpPr>
          <p:nvPr>
            <p:ph type="title"/>
          </p:nvPr>
        </p:nvSpPr>
        <p:spPr>
          <a:xfrm>
            <a:off x="457200" y="116632"/>
            <a:ext cx="8229600" cy="1080120"/>
          </a:xfrm>
        </p:spPr>
        <p:txBody>
          <a:bodyPr>
            <a:noAutofit/>
          </a:bodyPr>
          <a:lstStyle/>
          <a:p>
            <a:r>
              <a:rPr lang="it-IT" sz="3200" b="1" dirty="0" smtClean="0">
                <a:solidFill>
                  <a:srgbClr val="3333FF"/>
                </a:solidFill>
              </a:rPr>
              <a:t>Prestazioni considerate per forza commerciali anche se erogate agli associati </a:t>
            </a:r>
            <a:endParaRPr lang="it-IT" sz="3200" b="1" dirty="0">
              <a:solidFill>
                <a:srgbClr val="3333FF"/>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44624"/>
            <a:ext cx="792088" cy="246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Libro soci</a:t>
            </a:r>
            <a:endParaRPr lang="it-IT" sz="1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6562" name="Picture 2" descr="I:\2014.01.14 COPIA\GIF ANIMATE\GIF MARCO\001.foto.JPG"/>
          <p:cNvPicPr>
            <a:picLocks noChangeAspect="1" noChangeArrowheads="1"/>
          </p:cNvPicPr>
          <p:nvPr/>
        </p:nvPicPr>
        <p:blipFill>
          <a:blip r:embed="rId2" cstate="print"/>
          <a:srcRect/>
          <a:stretch>
            <a:fillRect/>
          </a:stretch>
        </p:blipFill>
        <p:spPr bwMode="auto">
          <a:xfrm>
            <a:off x="35496" y="3132704"/>
            <a:ext cx="4928096" cy="3680672"/>
          </a:xfrm>
          <a:prstGeom prst="rect">
            <a:avLst/>
          </a:prstGeom>
          <a:noFill/>
        </p:spPr>
      </p:pic>
      <p:sp>
        <p:nvSpPr>
          <p:cNvPr id="8" name="Fumetto 2 7"/>
          <p:cNvSpPr/>
          <p:nvPr/>
        </p:nvSpPr>
        <p:spPr>
          <a:xfrm>
            <a:off x="467544" y="0"/>
            <a:ext cx="8352928" cy="314096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800" dirty="0" smtClean="0"/>
              <a:t>Abbiamo sempre sostenuto che la </a:t>
            </a:r>
            <a:r>
              <a:rPr lang="it-IT" sz="2800" dirty="0" err="1" smtClean="0"/>
              <a:t>decommercializzazione</a:t>
            </a:r>
            <a:r>
              <a:rPr lang="it-IT" sz="2800" dirty="0" smtClean="0"/>
              <a:t> dei corrispettivi si ha solo per le prestazioni svolte nei confronti dei soci.</a:t>
            </a:r>
          </a:p>
          <a:p>
            <a:pPr algn="just"/>
            <a:r>
              <a:rPr lang="it-IT" sz="2800" dirty="0" smtClean="0"/>
              <a:t>E allora come faccio a dimostrare che un soggetto è socio dell’associazione?</a:t>
            </a:r>
          </a:p>
          <a:p>
            <a:pPr algn="just"/>
            <a:r>
              <a:rPr lang="it-IT" sz="2800" dirty="0" smtClean="0"/>
              <a:t>Semplice!!!</a:t>
            </a:r>
          </a:p>
          <a:p>
            <a:pPr algn="ctr"/>
            <a:r>
              <a:rPr lang="it-IT" sz="2800" b="1" dirty="0" smtClean="0">
                <a:effectLst>
                  <a:outerShdw blurRad="38100" dist="38100" dir="2700000" algn="tl">
                    <a:srgbClr val="000000">
                      <a:alpha val="43137"/>
                    </a:srgbClr>
                  </a:outerShdw>
                </a:effectLst>
              </a:rPr>
              <a:t>CON IL LIBRO SOCI</a:t>
            </a:r>
            <a:endParaRPr lang="it-IT"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Windows\System32\config\systemprofile\Documents\Youcam\Snapshot_20151123_1.jpg"/>
          <p:cNvPicPr>
            <a:picLocks noChangeAspect="1" noChangeArrowheads="1"/>
          </p:cNvPicPr>
          <p:nvPr/>
        </p:nvPicPr>
        <p:blipFill>
          <a:blip r:embed="rId2" cstate="print"/>
          <a:srcRect l="37006" t="15350"/>
          <a:stretch>
            <a:fillRect/>
          </a:stretch>
        </p:blipFill>
        <p:spPr bwMode="auto">
          <a:xfrm>
            <a:off x="5076056" y="2780928"/>
            <a:ext cx="3840088" cy="3870176"/>
          </a:xfrm>
          <a:prstGeom prst="rect">
            <a:avLst/>
          </a:prstGeom>
          <a:noFill/>
        </p:spPr>
      </p:pic>
      <p:sp>
        <p:nvSpPr>
          <p:cNvPr id="4" name="Rettangolo 3"/>
          <p:cNvSpPr/>
          <p:nvPr/>
        </p:nvSpPr>
        <p:spPr>
          <a:xfrm>
            <a:off x="251520" y="148570"/>
            <a:ext cx="792088"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Art.148 comma  </a:t>
            </a:r>
            <a:endParaRPr lang="it-IT" sz="1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Fumetto 2 4"/>
          <p:cNvSpPr/>
          <p:nvPr/>
        </p:nvSpPr>
        <p:spPr>
          <a:xfrm>
            <a:off x="611560" y="404664"/>
            <a:ext cx="5616624" cy="2664296"/>
          </a:xfrm>
          <a:prstGeom prst="wedgeRoundRectCallout">
            <a:avLst>
              <a:gd name="adj1" fmla="val 44288"/>
              <a:gd name="adj2" fmla="val 1147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3200" b="1" dirty="0" smtClean="0"/>
              <a:t>Tutte le belle agevolazioni sopra elencate non valgono niente se non si rispetta il disposto del comma 8 dell’art.148</a:t>
            </a:r>
            <a:endParaRPr lang="it-IT" sz="32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71438" y="71438"/>
            <a:ext cx="8929687" cy="1197322"/>
          </a:xfrm>
          <a:prstGeom prst="rect">
            <a:avLst/>
          </a:prstGeom>
          <a:solidFill>
            <a:srgbClr val="FFFF00"/>
          </a:solidFill>
        </p:spPr>
        <p:txBody>
          <a:bodyPr/>
          <a:lstStyle/>
          <a:p>
            <a:pPr algn="ctr">
              <a:defRPr/>
            </a:pPr>
            <a:r>
              <a:rPr lang="it-IT" sz="3200" b="1" dirty="0" smtClean="0">
                <a:solidFill>
                  <a:srgbClr val="0000FF"/>
                </a:solidFill>
                <a:latin typeface="+mj-lt"/>
                <a:ea typeface="+mj-ea"/>
                <a:cs typeface="+mj-cs"/>
              </a:rPr>
              <a:t>Ai sensi del comma 8 dell’art.148 del TUIR, il </a:t>
            </a:r>
            <a:r>
              <a:rPr lang="it-IT" sz="3200" b="1" dirty="0">
                <a:solidFill>
                  <a:srgbClr val="0000FF"/>
                </a:solidFill>
                <a:latin typeface="+mj-lt"/>
                <a:ea typeface="+mj-ea"/>
                <a:cs typeface="+mj-cs"/>
              </a:rPr>
              <a:t>regime agevolativo si applica a condizione che:</a:t>
            </a:r>
          </a:p>
        </p:txBody>
      </p:sp>
      <p:sp>
        <p:nvSpPr>
          <p:cNvPr id="3" name="Segnaposto contenuto 2"/>
          <p:cNvSpPr txBox="1">
            <a:spLocks/>
          </p:cNvSpPr>
          <p:nvPr/>
        </p:nvSpPr>
        <p:spPr>
          <a:xfrm>
            <a:off x="428625" y="1939255"/>
            <a:ext cx="8247063" cy="3295650"/>
          </a:xfrm>
          <a:prstGeom prst="rect">
            <a:avLst/>
          </a:prstGeom>
          <a:solidFill>
            <a:schemeClr val="accent5">
              <a:lumMod val="20000"/>
              <a:lumOff val="80000"/>
            </a:schemeClr>
          </a:solidFill>
        </p:spPr>
        <p:txBody>
          <a:bodyPr/>
          <a:lstStyle/>
          <a:p>
            <a:pPr marL="514350" indent="-514350" algn="just">
              <a:lnSpc>
                <a:spcPct val="90000"/>
              </a:lnSpc>
              <a:spcBef>
                <a:spcPct val="20000"/>
              </a:spcBef>
              <a:buFont typeface="Calibri" pitchFamily="34" charset="0"/>
              <a:buAutoNum type="arabicPeriod"/>
              <a:defRPr/>
            </a:pPr>
            <a:r>
              <a:rPr lang="it-IT" sz="3200" b="1" dirty="0">
                <a:solidFill>
                  <a:srgbClr val="0000FF"/>
                </a:solidFill>
                <a:latin typeface="+mn-lt"/>
              </a:rPr>
              <a:t>le associazioni redigano gli statuti nella forma dell’atto pubblico o della scrittura privata autenticata o registrata </a:t>
            </a:r>
          </a:p>
          <a:p>
            <a:pPr marL="514350" indent="-514350" algn="just">
              <a:lnSpc>
                <a:spcPct val="90000"/>
              </a:lnSpc>
              <a:spcBef>
                <a:spcPct val="20000"/>
              </a:spcBef>
              <a:buFont typeface="Calibri" pitchFamily="34" charset="0"/>
              <a:buAutoNum type="arabicPeriod"/>
              <a:defRPr/>
            </a:pPr>
            <a:r>
              <a:rPr lang="it-IT" sz="3200" b="1" dirty="0">
                <a:solidFill>
                  <a:srgbClr val="0000FF"/>
                </a:solidFill>
                <a:latin typeface="+mn-lt"/>
              </a:rPr>
              <a:t>lo statuto contenga le 6 clausole </a:t>
            </a:r>
            <a:r>
              <a:rPr lang="it-IT" sz="2800" dirty="0">
                <a:solidFill>
                  <a:srgbClr val="0000FF"/>
                </a:solidFill>
                <a:latin typeface="+mn-lt"/>
              </a:rPr>
              <a:t>(che vanno dalla lett. a alla lett. f)  </a:t>
            </a:r>
            <a:r>
              <a:rPr lang="it-IT" sz="3200" b="1" dirty="0">
                <a:solidFill>
                  <a:srgbClr val="0000FF"/>
                </a:solidFill>
                <a:latin typeface="+mn-lt"/>
              </a:rPr>
              <a:t>riportate nella slide che segue.</a:t>
            </a:r>
          </a:p>
        </p:txBody>
      </p:sp>
      <p:pic>
        <p:nvPicPr>
          <p:cNvPr id="38916" name="Picture 2"/>
          <p:cNvPicPr>
            <a:picLocks noChangeAspect="1" noChangeArrowheads="1"/>
          </p:cNvPicPr>
          <p:nvPr/>
        </p:nvPicPr>
        <p:blipFill>
          <a:blip r:embed="rId2" cstate="print"/>
          <a:srcRect l="11607" t="27492" r="55273" b="42871"/>
          <a:stretch>
            <a:fillRect/>
          </a:stretch>
        </p:blipFill>
        <p:spPr bwMode="auto">
          <a:xfrm>
            <a:off x="4857750" y="5092030"/>
            <a:ext cx="1571625" cy="857250"/>
          </a:xfrm>
          <a:prstGeom prst="rect">
            <a:avLst/>
          </a:prstGeom>
          <a:solidFill>
            <a:schemeClr val="bg1"/>
          </a:solidFill>
          <a:ln w="9525">
            <a:noFill/>
            <a:miter lim="800000"/>
            <a:headEnd/>
            <a:tailEnd/>
          </a:ln>
        </p:spPr>
      </p:pic>
      <p:sp>
        <p:nvSpPr>
          <p:cNvPr id="5" name="Rettangolo 4"/>
          <p:cNvSpPr/>
          <p:nvPr/>
        </p:nvSpPr>
        <p:spPr>
          <a:xfrm>
            <a:off x="6429375" y="5090442"/>
            <a:ext cx="2500313"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a:solidFill>
                  <a:schemeClr val="tx1"/>
                </a:solidFill>
              </a:rPr>
              <a:t>Art.148 comma 8 TUIR e Circ.12/e 2009</a:t>
            </a:r>
          </a:p>
          <a:p>
            <a:pPr algn="ctr" fontAlgn="auto">
              <a:spcBef>
                <a:spcPts val="0"/>
              </a:spcBef>
              <a:spcAft>
                <a:spcPts val="0"/>
              </a:spcAft>
              <a:defRPr/>
            </a:pPr>
            <a:r>
              <a:rPr lang="it-IT" b="1" dirty="0">
                <a:solidFill>
                  <a:schemeClr val="tx1"/>
                </a:solidFill>
              </a:rPr>
              <a:t>Pag.6 e 7</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1571625" y="71438"/>
            <a:ext cx="7086600" cy="1143000"/>
          </a:xfrm>
          <a:prstGeom prst="rect">
            <a:avLst/>
          </a:prstGeom>
          <a:solidFill>
            <a:srgbClr val="FFFF00"/>
          </a:solidFill>
        </p:spPr>
        <p:txBody>
          <a:bodyPr/>
          <a:lstStyle/>
          <a:p>
            <a:pPr algn="ctr">
              <a:defRPr/>
            </a:pPr>
            <a:r>
              <a:rPr lang="it-IT" sz="2800" b="1" dirty="0">
                <a:solidFill>
                  <a:srgbClr val="0000FF"/>
                </a:solidFill>
                <a:latin typeface="+mj-lt"/>
                <a:ea typeface="+mj-ea"/>
                <a:cs typeface="+mj-cs"/>
              </a:rPr>
              <a:t>requisiti statutari per poter beneficiare delle agevolazioni lett. a) e b)</a:t>
            </a:r>
          </a:p>
        </p:txBody>
      </p:sp>
      <p:sp>
        <p:nvSpPr>
          <p:cNvPr id="3" name="Rettangolo 2"/>
          <p:cNvSpPr/>
          <p:nvPr/>
        </p:nvSpPr>
        <p:spPr>
          <a:xfrm>
            <a:off x="214313" y="1571625"/>
            <a:ext cx="571500" cy="64293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4000" b="1" dirty="0">
                <a:solidFill>
                  <a:srgbClr val="0000CC"/>
                </a:solidFill>
              </a:rPr>
              <a:t>a</a:t>
            </a:r>
          </a:p>
        </p:txBody>
      </p:sp>
      <p:sp>
        <p:nvSpPr>
          <p:cNvPr id="4" name="Rettangolo 3"/>
          <p:cNvSpPr/>
          <p:nvPr/>
        </p:nvSpPr>
        <p:spPr>
          <a:xfrm>
            <a:off x="1071563" y="1428750"/>
            <a:ext cx="7715250" cy="2143125"/>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it-IT" sz="2800" b="1" dirty="0">
                <a:solidFill>
                  <a:srgbClr val="0000CC"/>
                </a:solidFill>
              </a:rPr>
              <a:t>divieto di distribuire</a:t>
            </a:r>
            <a:r>
              <a:rPr lang="it-IT" sz="2800" dirty="0">
                <a:solidFill>
                  <a:srgbClr val="0000CC"/>
                </a:solidFill>
              </a:rPr>
              <a:t>, anche in modo indiretto, </a:t>
            </a:r>
            <a:r>
              <a:rPr lang="it-IT" sz="2800" b="1" dirty="0">
                <a:solidFill>
                  <a:srgbClr val="0000CC"/>
                </a:solidFill>
              </a:rPr>
              <a:t>utili</a:t>
            </a:r>
            <a:r>
              <a:rPr lang="it-IT" sz="2800" dirty="0">
                <a:solidFill>
                  <a:srgbClr val="0000CC"/>
                </a:solidFill>
              </a:rPr>
              <a:t> o avanzi di gestione, nonché fondi, riserve o capitale durante la vita dell’associazione, salvo che la destinazione o la distribuzione non siano imposte dalla legge</a:t>
            </a:r>
          </a:p>
        </p:txBody>
      </p:sp>
      <p:sp>
        <p:nvSpPr>
          <p:cNvPr id="5" name="Rettangolo 4"/>
          <p:cNvSpPr/>
          <p:nvPr/>
        </p:nvSpPr>
        <p:spPr>
          <a:xfrm>
            <a:off x="214313" y="3929063"/>
            <a:ext cx="571500" cy="64293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4000" b="1" dirty="0">
                <a:solidFill>
                  <a:srgbClr val="0000CC"/>
                </a:solidFill>
              </a:rPr>
              <a:t>b</a:t>
            </a:r>
          </a:p>
        </p:txBody>
      </p:sp>
      <p:sp>
        <p:nvSpPr>
          <p:cNvPr id="6" name="Rettangolo 5"/>
          <p:cNvSpPr/>
          <p:nvPr/>
        </p:nvSpPr>
        <p:spPr>
          <a:xfrm>
            <a:off x="1071563" y="3786188"/>
            <a:ext cx="7715250" cy="2143125"/>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it-IT" sz="2800" b="1" dirty="0">
                <a:solidFill>
                  <a:srgbClr val="0000CC"/>
                </a:solidFill>
              </a:rPr>
              <a:t>obbligo di devolvere il patrimonio dell’ente, in caso di suo scioglimento </a:t>
            </a:r>
            <a:r>
              <a:rPr lang="it-IT" sz="2800" dirty="0">
                <a:solidFill>
                  <a:srgbClr val="0000CC"/>
                </a:solidFill>
              </a:rPr>
              <a:t>per qualunque causa, </a:t>
            </a:r>
            <a:r>
              <a:rPr lang="it-IT" sz="2800" b="1" dirty="0">
                <a:solidFill>
                  <a:srgbClr val="0000CC"/>
                </a:solidFill>
              </a:rPr>
              <a:t>ad altra associazione con finalità analoghe</a:t>
            </a:r>
            <a:r>
              <a:rPr lang="it-IT" sz="2800" dirty="0">
                <a:solidFill>
                  <a:srgbClr val="0000CC"/>
                </a:solidFill>
              </a:rPr>
              <a:t> o ai fini di pubblica utilità e salvo diversa destinazione imposta dalla legge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1500188" y="142875"/>
            <a:ext cx="7086600" cy="1143000"/>
          </a:xfrm>
          <a:prstGeom prst="rect">
            <a:avLst/>
          </a:prstGeom>
          <a:solidFill>
            <a:srgbClr val="FFFF00"/>
          </a:solidFill>
        </p:spPr>
        <p:txBody>
          <a:bodyPr/>
          <a:lstStyle/>
          <a:p>
            <a:pPr algn="ctr">
              <a:defRPr/>
            </a:pPr>
            <a:r>
              <a:rPr lang="it-IT" sz="2800" b="1" dirty="0">
                <a:solidFill>
                  <a:srgbClr val="0000FF"/>
                </a:solidFill>
                <a:latin typeface="+mj-lt"/>
                <a:ea typeface="+mj-ea"/>
                <a:cs typeface="+mj-cs"/>
              </a:rPr>
              <a:t>requisiti statutari per poter beneficiare delle agevolazioni lett. c) e d)</a:t>
            </a:r>
          </a:p>
        </p:txBody>
      </p:sp>
      <p:sp>
        <p:nvSpPr>
          <p:cNvPr id="3" name="Rettangolo 2"/>
          <p:cNvSpPr/>
          <p:nvPr/>
        </p:nvSpPr>
        <p:spPr>
          <a:xfrm>
            <a:off x="214313" y="1428750"/>
            <a:ext cx="571500" cy="64293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4000" b="1" dirty="0">
                <a:solidFill>
                  <a:srgbClr val="0000CC"/>
                </a:solidFill>
              </a:rPr>
              <a:t>c</a:t>
            </a:r>
          </a:p>
        </p:txBody>
      </p:sp>
      <p:sp>
        <p:nvSpPr>
          <p:cNvPr id="4" name="Rettangolo 3"/>
          <p:cNvSpPr/>
          <p:nvPr/>
        </p:nvSpPr>
        <p:spPr>
          <a:xfrm>
            <a:off x="1071563" y="1484313"/>
            <a:ext cx="7715250" cy="3313112"/>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sz="2400" b="1" dirty="0">
                <a:solidFill>
                  <a:srgbClr val="0000CC"/>
                </a:solidFill>
              </a:rPr>
              <a:t>disciplina uniforme del rapporto associativo </a:t>
            </a:r>
            <a:r>
              <a:rPr lang="it-IT" sz="2400" dirty="0">
                <a:solidFill>
                  <a:srgbClr val="0000CC"/>
                </a:solidFill>
              </a:rPr>
              <a:t>e delle modalità associative volte a garantire l’effettività del rapporto medesimo, escludendo espressamente la temporaneità della partecipazione alla vita associativa e prevedendo per gli associati o partecipanti maggiori d’età il diritto di voto per l’approvazione e le modificazioni dello statuto e dei regolamenti e per la nomina degli organi direttivi dell’associazione</a:t>
            </a:r>
          </a:p>
        </p:txBody>
      </p:sp>
      <p:sp>
        <p:nvSpPr>
          <p:cNvPr id="5" name="Rettangolo 4"/>
          <p:cNvSpPr/>
          <p:nvPr/>
        </p:nvSpPr>
        <p:spPr>
          <a:xfrm>
            <a:off x="214313" y="5157788"/>
            <a:ext cx="571500" cy="64293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4000" b="1" dirty="0">
                <a:solidFill>
                  <a:srgbClr val="0000CC"/>
                </a:solidFill>
              </a:rPr>
              <a:t>d</a:t>
            </a:r>
          </a:p>
        </p:txBody>
      </p:sp>
      <p:sp>
        <p:nvSpPr>
          <p:cNvPr id="6" name="Rettangolo 5"/>
          <p:cNvSpPr/>
          <p:nvPr/>
        </p:nvSpPr>
        <p:spPr>
          <a:xfrm>
            <a:off x="1042988" y="5157788"/>
            <a:ext cx="7715250" cy="1151532"/>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sz="2400" b="1" dirty="0">
                <a:solidFill>
                  <a:srgbClr val="0000CC"/>
                </a:solidFill>
              </a:rPr>
              <a:t>obbligo di redigere e di approvare annualmente un rendiconto</a:t>
            </a:r>
            <a:r>
              <a:rPr lang="it-IT" sz="2400" dirty="0">
                <a:solidFill>
                  <a:srgbClr val="0000CC"/>
                </a:solidFill>
              </a:rPr>
              <a:t> economico e finanziario secondo le disposizioni statutarie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936104"/>
          </a:xfrm>
        </p:spPr>
        <p:txBody>
          <a:bodyPr>
            <a:noAutofit/>
          </a:bodyPr>
          <a:lstStyle/>
          <a:p>
            <a:r>
              <a:rPr lang="it-IT" sz="3600" b="1" dirty="0" smtClean="0"/>
              <a:t>A questa domanda risponde l’art. 73 comma 1 lett. c) del TUIR</a:t>
            </a:r>
            <a:endParaRPr lang="it-IT" sz="3600" b="1" dirty="0"/>
          </a:p>
        </p:txBody>
      </p:sp>
      <p:sp>
        <p:nvSpPr>
          <p:cNvPr id="4" name="CasellaDiTesto 3"/>
          <p:cNvSpPr txBox="1"/>
          <p:nvPr/>
        </p:nvSpPr>
        <p:spPr>
          <a:xfrm>
            <a:off x="323528" y="1268760"/>
            <a:ext cx="8640960" cy="2246769"/>
          </a:xfrm>
          <a:prstGeom prst="rect">
            <a:avLst/>
          </a:prstGeom>
          <a:noFill/>
        </p:spPr>
        <p:txBody>
          <a:bodyPr wrap="square" rtlCol="0">
            <a:spAutoFit/>
          </a:bodyPr>
          <a:lstStyle/>
          <a:p>
            <a:pPr algn="just"/>
            <a:r>
              <a:rPr lang="it-IT" sz="2800" dirty="0" smtClean="0"/>
              <a:t> Infatti, ai sensi dell’art. </a:t>
            </a:r>
            <a:r>
              <a:rPr lang="it-IT" sz="2800" b="1" dirty="0" smtClean="0"/>
              <a:t>73, comma 1, lettera c, </a:t>
            </a:r>
            <a:r>
              <a:rPr lang="it-IT" sz="2800" b="1" dirty="0" err="1" smtClean="0"/>
              <a:t>Tuir</a:t>
            </a:r>
            <a:r>
              <a:rPr lang="it-IT" sz="2800" dirty="0" smtClean="0"/>
              <a:t>, sono enti  non commerciali “</a:t>
            </a:r>
            <a:r>
              <a:rPr lang="it-IT" sz="2800" dirty="0" smtClean="0">
                <a:solidFill>
                  <a:srgbClr val="FF0000"/>
                </a:solidFill>
              </a:rPr>
              <a:t>gli enti pubblici e privati, diversi dalle  società,  residenti nel territorio dello Stato, che </a:t>
            </a:r>
            <a:r>
              <a:rPr lang="it-IT" sz="2800" b="1" dirty="0" smtClean="0">
                <a:solidFill>
                  <a:srgbClr val="FF0000"/>
                </a:solidFill>
              </a:rPr>
              <a:t>non hanno per oggetto esclusivo o principale l’esercizio di attività commerciali</a:t>
            </a:r>
            <a:r>
              <a:rPr lang="it-IT" sz="2800" dirty="0" smtClean="0"/>
              <a:t>”.</a:t>
            </a:r>
            <a:endParaRPr lang="it-IT" sz="2800" dirty="0"/>
          </a:p>
        </p:txBody>
      </p:sp>
      <p:pic>
        <p:nvPicPr>
          <p:cNvPr id="1027" name="Picture 3" descr="C:\Windows\System32\config\systemprofile\Documents\Youcam\Snapshot_20151119.jpg"/>
          <p:cNvPicPr>
            <a:picLocks noChangeAspect="1" noChangeArrowheads="1"/>
          </p:cNvPicPr>
          <p:nvPr/>
        </p:nvPicPr>
        <p:blipFill>
          <a:blip r:embed="rId2" cstate="print"/>
          <a:srcRect/>
          <a:stretch>
            <a:fillRect/>
          </a:stretch>
        </p:blipFill>
        <p:spPr bwMode="auto">
          <a:xfrm>
            <a:off x="251520" y="4293096"/>
            <a:ext cx="3336032" cy="2502024"/>
          </a:xfrm>
          <a:prstGeom prst="rect">
            <a:avLst/>
          </a:prstGeom>
          <a:noFill/>
        </p:spPr>
      </p:pic>
      <p:sp>
        <p:nvSpPr>
          <p:cNvPr id="6" name="Fumetto 2 5"/>
          <p:cNvSpPr/>
          <p:nvPr/>
        </p:nvSpPr>
        <p:spPr>
          <a:xfrm>
            <a:off x="3707904" y="3212976"/>
            <a:ext cx="5220072" cy="2232248"/>
          </a:xfrm>
          <a:prstGeom prst="wedgeRoundRectCallout">
            <a:avLst>
              <a:gd name="adj1" fmla="val -67734"/>
              <a:gd name="adj2" fmla="val 601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t>…  e dove lo vedo se  la mia associazione “</a:t>
            </a:r>
            <a:r>
              <a:rPr lang="it-IT" sz="2800" b="1" i="1" dirty="0" smtClean="0">
                <a:effectLst>
                  <a:outerShdw blurRad="38100" dist="38100" dir="2700000" algn="tl">
                    <a:srgbClr val="000000">
                      <a:alpha val="43137"/>
                    </a:srgbClr>
                  </a:outerShdw>
                </a:effectLst>
              </a:rPr>
              <a:t>non ha per oggetto esclusivo o principale l’esercizio di un’attività commerciale</a:t>
            </a:r>
            <a:r>
              <a:rPr lang="it-IT" sz="2800" b="1" dirty="0" smtClean="0"/>
              <a:t>”?  </a:t>
            </a:r>
            <a:endParaRPr lang="it-IT"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1500188" y="142875"/>
            <a:ext cx="7086600" cy="1143000"/>
          </a:xfrm>
          <a:prstGeom prst="rect">
            <a:avLst/>
          </a:prstGeom>
          <a:solidFill>
            <a:srgbClr val="FFFF00"/>
          </a:solidFill>
        </p:spPr>
        <p:txBody>
          <a:bodyPr/>
          <a:lstStyle/>
          <a:p>
            <a:pPr algn="ctr">
              <a:defRPr/>
            </a:pPr>
            <a:r>
              <a:rPr lang="it-IT" sz="2800" b="1" dirty="0">
                <a:solidFill>
                  <a:srgbClr val="0000FF"/>
                </a:solidFill>
                <a:latin typeface="+mj-lt"/>
                <a:ea typeface="+mj-ea"/>
                <a:cs typeface="+mj-cs"/>
              </a:rPr>
              <a:t>requisiti statutari per poter beneficiare delle agevolazioni lett. </a:t>
            </a:r>
            <a:r>
              <a:rPr lang="it-IT" sz="2800" b="1" dirty="0" smtClean="0">
                <a:solidFill>
                  <a:srgbClr val="0000FF"/>
                </a:solidFill>
                <a:latin typeface="+mj-lt"/>
                <a:ea typeface="+mj-ea"/>
                <a:cs typeface="+mj-cs"/>
              </a:rPr>
              <a:t>e) ed </a:t>
            </a:r>
            <a:r>
              <a:rPr lang="it-IT" sz="2800" b="1" dirty="0">
                <a:solidFill>
                  <a:srgbClr val="0000FF"/>
                </a:solidFill>
                <a:latin typeface="+mj-lt"/>
                <a:ea typeface="+mj-ea"/>
                <a:cs typeface="+mj-cs"/>
              </a:rPr>
              <a:t>f</a:t>
            </a:r>
            <a:r>
              <a:rPr lang="it-IT" sz="2800" b="1" dirty="0" smtClean="0">
                <a:solidFill>
                  <a:srgbClr val="0000FF"/>
                </a:solidFill>
                <a:latin typeface="+mj-lt"/>
                <a:ea typeface="+mj-ea"/>
                <a:cs typeface="+mj-cs"/>
              </a:rPr>
              <a:t>)</a:t>
            </a:r>
            <a:endParaRPr lang="it-IT" sz="2800" b="1" dirty="0">
              <a:solidFill>
                <a:srgbClr val="0000FF"/>
              </a:solidFill>
              <a:latin typeface="+mj-lt"/>
              <a:ea typeface="+mj-ea"/>
              <a:cs typeface="+mj-cs"/>
            </a:endParaRPr>
          </a:p>
        </p:txBody>
      </p:sp>
      <p:sp>
        <p:nvSpPr>
          <p:cNvPr id="3" name="Rettangolo 2"/>
          <p:cNvSpPr/>
          <p:nvPr/>
        </p:nvSpPr>
        <p:spPr>
          <a:xfrm>
            <a:off x="214313" y="1428750"/>
            <a:ext cx="571500" cy="64293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4000" b="1" dirty="0" smtClean="0">
                <a:solidFill>
                  <a:srgbClr val="0000CC"/>
                </a:solidFill>
              </a:rPr>
              <a:t>e</a:t>
            </a:r>
            <a:endParaRPr lang="it-IT" sz="4000" b="1" dirty="0">
              <a:solidFill>
                <a:srgbClr val="0000CC"/>
              </a:solidFill>
            </a:endParaRPr>
          </a:p>
        </p:txBody>
      </p:sp>
      <p:sp>
        <p:nvSpPr>
          <p:cNvPr id="4" name="Rettangolo 3"/>
          <p:cNvSpPr/>
          <p:nvPr/>
        </p:nvSpPr>
        <p:spPr>
          <a:xfrm>
            <a:off x="1071563" y="1484313"/>
            <a:ext cx="7715250" cy="2448743"/>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t"/>
          <a:lstStyle/>
          <a:p>
            <a:pPr algn="just"/>
            <a:r>
              <a:rPr lang="it-IT" sz="2400" b="1" dirty="0" smtClean="0">
                <a:solidFill>
                  <a:srgbClr val="3333FF"/>
                </a:solidFill>
              </a:rPr>
              <a:t>eleggibilità libera degli organi amministrativi, principio  del  voto singolo </a:t>
            </a:r>
            <a:r>
              <a:rPr lang="it-IT" sz="2400" dirty="0" smtClean="0">
                <a:solidFill>
                  <a:srgbClr val="3333FF"/>
                </a:solidFill>
              </a:rPr>
              <a:t>…,  sovranità dell'assemblea dei soci, associati  o  partecipanti  e  i  criteri  di  loro ammissione ed  esclusione,  criteri  e  idonee  forme  di  pubblicità  delle convocazioni  assembleari,  delle  relative  deliberazioni,  dei  bilanci  o rendiconti </a:t>
            </a:r>
          </a:p>
        </p:txBody>
      </p:sp>
      <p:sp>
        <p:nvSpPr>
          <p:cNvPr id="5" name="Rettangolo 4"/>
          <p:cNvSpPr/>
          <p:nvPr/>
        </p:nvSpPr>
        <p:spPr>
          <a:xfrm>
            <a:off x="214313" y="4581128"/>
            <a:ext cx="571500" cy="64293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4000" b="1" dirty="0" smtClean="0">
                <a:solidFill>
                  <a:srgbClr val="0000CC"/>
                </a:solidFill>
              </a:rPr>
              <a:t>f</a:t>
            </a:r>
            <a:endParaRPr lang="it-IT" sz="4000" b="1" dirty="0">
              <a:solidFill>
                <a:srgbClr val="0000CC"/>
              </a:solidFill>
            </a:endParaRPr>
          </a:p>
        </p:txBody>
      </p:sp>
      <p:sp>
        <p:nvSpPr>
          <p:cNvPr id="6" name="Rettangolo 5"/>
          <p:cNvSpPr/>
          <p:nvPr/>
        </p:nvSpPr>
        <p:spPr>
          <a:xfrm>
            <a:off x="1042988" y="4581128"/>
            <a:ext cx="7715250" cy="1151532"/>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it-IT" sz="2400" b="1" dirty="0" smtClean="0">
                <a:solidFill>
                  <a:srgbClr val="3333FF"/>
                </a:solidFill>
              </a:rPr>
              <a:t>intrasmissibilità della quota o contributo associativo  </a:t>
            </a:r>
            <a:r>
              <a:rPr lang="it-IT" sz="2400" dirty="0" smtClean="0">
                <a:solidFill>
                  <a:srgbClr val="3333FF"/>
                </a:solidFill>
              </a:rPr>
              <a:t>ad  eccezione dei trasferimenti a causa di morte e non rivalutabilità della stessa</a:t>
            </a:r>
            <a:endParaRPr lang="it-IT" sz="2400" dirty="0">
              <a:solidFill>
                <a:srgbClr val="3333FF"/>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1480716"/>
            <a:ext cx="8568952" cy="2308324"/>
          </a:xfrm>
          <a:prstGeom prst="rect">
            <a:avLst/>
          </a:prstGeom>
          <a:solidFill>
            <a:srgbClr val="3333FF"/>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it-IT" sz="3600" b="1" dirty="0" smtClean="0"/>
              <a:t>Attenti ad inserire nello statuto, nell’oggetto sociale, il riferimento  all'organizzazione  di attività sportive dilettantistiche, compresa …</a:t>
            </a:r>
            <a:endParaRPr lang="it-IT" sz="3600" b="1" dirty="0"/>
          </a:p>
        </p:txBody>
      </p:sp>
      <p:sp>
        <p:nvSpPr>
          <p:cNvPr id="3" name="Rettangolo 2"/>
          <p:cNvSpPr/>
          <p:nvPr/>
        </p:nvSpPr>
        <p:spPr>
          <a:xfrm>
            <a:off x="1619672" y="5509681"/>
            <a:ext cx="5978496" cy="1015663"/>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none">
            <a:spAutoFit/>
          </a:bodyPr>
          <a:lstStyle/>
          <a:p>
            <a:r>
              <a:rPr lang="it-IT" sz="6000" b="1" dirty="0" smtClean="0">
                <a:solidFill>
                  <a:schemeClr val="bg1"/>
                </a:solidFill>
              </a:rPr>
              <a:t>l'attività didattica </a:t>
            </a:r>
            <a:endParaRPr lang="it-IT" sz="6000" dirty="0">
              <a:solidFill>
                <a:schemeClr val="bg1"/>
              </a:solidFill>
            </a:endParaRPr>
          </a:p>
        </p:txBody>
      </p:sp>
      <p:sp>
        <p:nvSpPr>
          <p:cNvPr id="4" name="Titolo 3"/>
          <p:cNvSpPr>
            <a:spLocks noGrp="1"/>
          </p:cNvSpPr>
          <p:nvPr>
            <p:ph type="title"/>
          </p:nvPr>
        </p:nvSpPr>
        <p:spPr>
          <a:solidFill>
            <a:srgbClr val="FFFF00"/>
          </a:solidFill>
        </p:spPr>
        <p:txBody>
          <a:bodyPr/>
          <a:lstStyle/>
          <a:p>
            <a:r>
              <a:rPr lang="it-IT" b="1" dirty="0" smtClean="0">
                <a:solidFill>
                  <a:srgbClr val="3333FF"/>
                </a:solidFill>
              </a:rPr>
              <a:t>L’attività didattica</a:t>
            </a:r>
            <a:endParaRPr lang="it-IT" b="1" dirty="0">
              <a:solidFill>
                <a:srgbClr val="3333FF"/>
              </a:solidFill>
            </a:endParaRPr>
          </a:p>
        </p:txBody>
      </p:sp>
      <p:sp>
        <p:nvSpPr>
          <p:cNvPr id="5" name="Freccia in giù 4"/>
          <p:cNvSpPr/>
          <p:nvPr/>
        </p:nvSpPr>
        <p:spPr>
          <a:xfrm>
            <a:off x="3779912" y="3933056"/>
            <a:ext cx="2016224" cy="1512168"/>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0140517_110346.jpg"/>
          <p:cNvPicPr>
            <a:picLocks noChangeAspect="1"/>
          </p:cNvPicPr>
          <p:nvPr/>
        </p:nvPicPr>
        <p:blipFill>
          <a:blip r:embed="rId2" cstate="print"/>
          <a:stretch>
            <a:fillRect/>
          </a:stretch>
        </p:blipFill>
        <p:spPr>
          <a:xfrm>
            <a:off x="4499992" y="3230978"/>
            <a:ext cx="4355976" cy="3266982"/>
          </a:xfrm>
          <a:prstGeom prst="rect">
            <a:avLst/>
          </a:prstGeom>
        </p:spPr>
      </p:pic>
      <p:sp>
        <p:nvSpPr>
          <p:cNvPr id="3" name="Rettangolo 2"/>
          <p:cNvSpPr/>
          <p:nvPr/>
        </p:nvSpPr>
        <p:spPr>
          <a:xfrm>
            <a:off x="31180" y="116632"/>
            <a:ext cx="9081653" cy="258532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È vero che agli amministratori </a:t>
            </a:r>
          </a:p>
          <a:p>
            <a:pPr algn="ctr"/>
            <a:r>
              <a:rPr lang="it-IT"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non possono essere erogati</a:t>
            </a:r>
          </a:p>
          <a:p>
            <a:pPr algn="ctr"/>
            <a:r>
              <a:rPr lang="it-IT"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compensi per la loro attività?</a:t>
            </a:r>
            <a:endParaRPr lang="it-IT"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I:\2014.01.14 COPIA\GIF ANIMATE\GIF MARCO\20141202_124344.jpg"/>
          <p:cNvPicPr>
            <a:picLocks noChangeAspect="1" noChangeArrowheads="1"/>
          </p:cNvPicPr>
          <p:nvPr/>
        </p:nvPicPr>
        <p:blipFill>
          <a:blip r:embed="rId2" cstate="print"/>
          <a:srcRect/>
          <a:stretch>
            <a:fillRect/>
          </a:stretch>
        </p:blipFill>
        <p:spPr bwMode="auto">
          <a:xfrm>
            <a:off x="3995936" y="2420888"/>
            <a:ext cx="4499992" cy="3374994"/>
          </a:xfrm>
          <a:prstGeom prst="rect">
            <a:avLst/>
          </a:prstGeom>
          <a:noFill/>
        </p:spPr>
      </p:pic>
      <p:sp>
        <p:nvSpPr>
          <p:cNvPr id="2" name="Fumetto 2 1"/>
          <p:cNvSpPr/>
          <p:nvPr/>
        </p:nvSpPr>
        <p:spPr>
          <a:xfrm>
            <a:off x="1043608" y="44624"/>
            <a:ext cx="6984776" cy="2376264"/>
          </a:xfrm>
          <a:prstGeom prst="wedgeRoundRectCallout">
            <a:avLst>
              <a:gd name="adj1" fmla="val -5248"/>
              <a:gd name="adj2" fmla="val 954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3200" b="1" dirty="0" smtClean="0"/>
              <a:t>È vero </a:t>
            </a:r>
            <a:r>
              <a:rPr lang="it-IT" sz="3200" dirty="0" smtClean="0"/>
              <a:t>che l’art.90 della L.289/2002 alla lett. </a:t>
            </a:r>
            <a:r>
              <a:rPr lang="it-IT" sz="3200" i="1" dirty="0" smtClean="0"/>
              <a:t>a), punto 5) prevedeva espressamente “</a:t>
            </a:r>
            <a:r>
              <a:rPr lang="it-IT" sz="3200" b="1" dirty="0" smtClean="0">
                <a:effectLst>
                  <a:outerShdw blurRad="38100" dist="38100" dir="2700000" algn="tl">
                    <a:srgbClr val="000000">
                      <a:alpha val="43137"/>
                    </a:srgbClr>
                  </a:outerShdw>
                </a:effectLst>
              </a:rPr>
              <a:t>LA GRATUITÀ DEGLI INCARICHI DEGLI AMMINISTRATORI</a:t>
            </a:r>
            <a:r>
              <a:rPr lang="it-IT" sz="3200" dirty="0" smtClean="0"/>
              <a:t>”</a:t>
            </a:r>
            <a:endParaRPr lang="it-IT" sz="3200" dirty="0"/>
          </a:p>
        </p:txBody>
      </p:sp>
      <p:sp>
        <p:nvSpPr>
          <p:cNvPr id="4" name="Rettangolo 3"/>
          <p:cNvSpPr/>
          <p:nvPr/>
        </p:nvSpPr>
        <p:spPr>
          <a:xfrm>
            <a:off x="35496" y="5827911"/>
            <a:ext cx="9056454" cy="769441"/>
          </a:xfrm>
          <a:prstGeom prst="rect">
            <a:avLst/>
          </a:prstGeom>
          <a:noFill/>
          <a:ln>
            <a:solidFill>
              <a:schemeClr val="accent1"/>
            </a:solidFill>
          </a:ln>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Però … c’è stata una bella modifica!!!</a:t>
            </a:r>
            <a:endParaRPr lang="it-IT"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I:\2014.01.14 COPIA\GIF ANIMATE\GIF MARCO\20141119_193420 - Copia.jpg"/>
          <p:cNvPicPr>
            <a:picLocks noChangeAspect="1" noChangeArrowheads="1"/>
          </p:cNvPicPr>
          <p:nvPr/>
        </p:nvPicPr>
        <p:blipFill>
          <a:blip r:embed="rId2" cstate="print"/>
          <a:srcRect l="2235" r="19547"/>
          <a:stretch>
            <a:fillRect/>
          </a:stretch>
        </p:blipFill>
        <p:spPr bwMode="auto">
          <a:xfrm>
            <a:off x="2051720" y="0"/>
            <a:ext cx="5040560" cy="4833156"/>
          </a:xfrm>
          <a:prstGeom prst="rect">
            <a:avLst/>
          </a:prstGeom>
          <a:noFill/>
        </p:spPr>
      </p:pic>
      <p:sp>
        <p:nvSpPr>
          <p:cNvPr id="3" name="Rettangolo 2"/>
          <p:cNvSpPr/>
          <p:nvPr/>
        </p:nvSpPr>
        <p:spPr>
          <a:xfrm>
            <a:off x="323528" y="4797152"/>
            <a:ext cx="8640960" cy="1656184"/>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3200" b="1" dirty="0" smtClean="0"/>
              <a:t>È arrivata la Legge n.128 del 21/05/2004 che ha riscritto integralmente il comma 18 dell’art.90 della Legge 289/2002</a:t>
            </a:r>
            <a:endParaRPr lang="it-IT" sz="32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I:\2014.01.14 COPIA\GIF ANIMATE\GIF MARCO\20140525_191208.jpg"/>
          <p:cNvPicPr>
            <a:picLocks noChangeAspect="1" noChangeArrowheads="1"/>
          </p:cNvPicPr>
          <p:nvPr/>
        </p:nvPicPr>
        <p:blipFill>
          <a:blip r:embed="rId2" cstate="print"/>
          <a:srcRect l="7476" t="6432" r="23225"/>
          <a:stretch>
            <a:fillRect/>
          </a:stretch>
        </p:blipFill>
        <p:spPr bwMode="auto">
          <a:xfrm rot="1878362">
            <a:off x="822207" y="587322"/>
            <a:ext cx="3331665" cy="3373832"/>
          </a:xfrm>
          <a:prstGeom prst="rect">
            <a:avLst/>
          </a:prstGeom>
          <a:noFill/>
        </p:spPr>
      </p:pic>
      <p:sp>
        <p:nvSpPr>
          <p:cNvPr id="3" name="CasellaDiTesto 2"/>
          <p:cNvSpPr txBox="1"/>
          <p:nvPr/>
        </p:nvSpPr>
        <p:spPr>
          <a:xfrm>
            <a:off x="3456384" y="3766388"/>
            <a:ext cx="5652120" cy="3046988"/>
          </a:xfrm>
          <a:prstGeom prst="rect">
            <a:avLst/>
          </a:prstGeom>
          <a:solidFill>
            <a:srgbClr val="FF0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it-IT" sz="3200" dirty="0" smtClean="0"/>
              <a:t>La legge n.128/2004 </a:t>
            </a:r>
            <a:r>
              <a:rPr lang="it-IT" sz="3200" b="1" dirty="0" smtClean="0">
                <a:effectLst>
                  <a:outerShdw blurRad="38100" dist="38100" dir="2700000" algn="tl">
                    <a:srgbClr val="000000">
                      <a:alpha val="43137"/>
                    </a:srgbClr>
                  </a:outerShdw>
                </a:effectLst>
              </a:rPr>
              <a:t>HA ELIMINATO </a:t>
            </a:r>
            <a:r>
              <a:rPr lang="it-IT" sz="3200" dirty="0" smtClean="0"/>
              <a:t>la previsione “della gratuità degli incarichi degli amministratori” contenuta nella lett. </a:t>
            </a:r>
            <a:r>
              <a:rPr lang="it-IT" sz="3200" i="1" dirty="0" smtClean="0"/>
              <a:t>a), punto 5) </a:t>
            </a:r>
            <a:r>
              <a:rPr lang="it-IT" sz="3200" dirty="0" smtClean="0"/>
              <a:t>dell’originaria formulazione normativa.</a:t>
            </a:r>
            <a:endParaRPr lang="it-IT" sz="3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I:\2014.01.14 COPIA\GIF ANIMATE\GIF MARCO\20141119_19332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ttangolo arrotondato 2"/>
          <p:cNvSpPr/>
          <p:nvPr/>
        </p:nvSpPr>
        <p:spPr>
          <a:xfrm>
            <a:off x="0" y="3284984"/>
            <a:ext cx="9144000" cy="2664296"/>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5400" b="1" dirty="0" smtClean="0"/>
              <a:t>Pertanto allo stato attuale è possibile erogare compensi agli amministratori</a:t>
            </a:r>
            <a:endParaRPr lang="it-IT" sz="48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I:\2014.01.14 COPIA\GIF ANIMATE\GIF MARCO\20141119_19332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ttangolo arrotondato 2"/>
          <p:cNvSpPr/>
          <p:nvPr/>
        </p:nvSpPr>
        <p:spPr>
          <a:xfrm>
            <a:off x="0" y="3284984"/>
            <a:ext cx="9144000" cy="2664296"/>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rtlCol="0" anchor="ctr"/>
          <a:lstStyle/>
          <a:p>
            <a:pPr algn="just"/>
            <a:r>
              <a:rPr lang="it-IT" sz="2800" dirty="0" smtClean="0"/>
              <a:t>L’attribuzione dei compensi agli amministratori deve risultare:</a:t>
            </a:r>
          </a:p>
          <a:p>
            <a:pPr algn="just"/>
            <a:r>
              <a:rPr lang="it-IT" sz="2800" b="1" dirty="0" smtClean="0"/>
              <a:t>.. </a:t>
            </a:r>
            <a:r>
              <a:rPr lang="it-IT" sz="2800" dirty="0" smtClean="0"/>
              <a:t>dallo </a:t>
            </a:r>
            <a:r>
              <a:rPr lang="it-IT" sz="3600" b="1" dirty="0" smtClean="0"/>
              <a:t>STATUTO</a:t>
            </a:r>
            <a:r>
              <a:rPr lang="it-IT" sz="2800" dirty="0" smtClean="0"/>
              <a:t> oppure da una </a:t>
            </a:r>
            <a:r>
              <a:rPr lang="it-IT" sz="3600" b="1" dirty="0" smtClean="0"/>
              <a:t>SPECIFICA DELIBERA DELL’ASSEMBLEA</a:t>
            </a:r>
            <a:endParaRPr lang="it-IT" sz="2800" b="1"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I:\2014.01.14 COPIA\GIF ANIMATE\GIF MARCO\20141119_19332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ttangolo arrotondato 2"/>
          <p:cNvSpPr/>
          <p:nvPr/>
        </p:nvSpPr>
        <p:spPr>
          <a:xfrm>
            <a:off x="0" y="3284984"/>
            <a:ext cx="9144000" cy="2664296"/>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rtlCol="0" anchor="ctr"/>
          <a:lstStyle/>
          <a:p>
            <a:pPr algn="just"/>
            <a:r>
              <a:rPr lang="it-IT" sz="3600" b="1" dirty="0" smtClean="0"/>
              <a:t>Resta però aperto il problema sull’ammontare superato il quale l’amministrazione finanziaria può presumere una distribuzione indiretta di utili </a:t>
            </a:r>
            <a:endParaRPr lang="it-IT" sz="36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I:\2014.01.14 COPIA\GIF ANIMATE\GIF MARCO\20150604_113936.jpg"/>
          <p:cNvPicPr>
            <a:picLocks noChangeAspect="1" noChangeArrowheads="1"/>
          </p:cNvPicPr>
          <p:nvPr/>
        </p:nvPicPr>
        <p:blipFill>
          <a:blip r:embed="rId2" cstate="print"/>
          <a:srcRect l="14000" t="13650" r="30001" b="52751"/>
          <a:stretch>
            <a:fillRect/>
          </a:stretch>
        </p:blipFill>
        <p:spPr bwMode="auto">
          <a:xfrm>
            <a:off x="3995936" y="548680"/>
            <a:ext cx="4896544" cy="3917235"/>
          </a:xfrm>
          <a:prstGeom prst="rect">
            <a:avLst/>
          </a:prstGeom>
          <a:noFill/>
        </p:spPr>
      </p:pic>
      <p:sp>
        <p:nvSpPr>
          <p:cNvPr id="3" name="Fumetto 2 2"/>
          <p:cNvSpPr/>
          <p:nvPr/>
        </p:nvSpPr>
        <p:spPr>
          <a:xfrm>
            <a:off x="251520" y="116632"/>
            <a:ext cx="5472608" cy="1728192"/>
          </a:xfrm>
          <a:prstGeom prst="wedgeRoundRectCallout">
            <a:avLst>
              <a:gd name="adj1" fmla="val 58982"/>
              <a:gd name="adj2" fmla="val 767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400" b="1" dirty="0" smtClean="0"/>
              <a:t>Vi segnalo che potremmo far riferimento a quanto previsto dall’art.10  comma 6 lett. c) del  D.Lgs</a:t>
            </a:r>
            <a:r>
              <a:rPr lang="it-IT" sz="2400" b="1" dirty="0" err="1" smtClean="0"/>
              <a:t>.460/9</a:t>
            </a:r>
            <a:r>
              <a:rPr lang="it-IT" sz="2400" b="1" dirty="0" smtClean="0"/>
              <a:t>7  che prevede quanto segue …</a:t>
            </a:r>
            <a:endParaRPr lang="it-IT" sz="2400" b="1" dirty="0"/>
          </a:p>
        </p:txBody>
      </p:sp>
      <p:sp>
        <p:nvSpPr>
          <p:cNvPr id="4" name="CasellaDiTesto 3"/>
          <p:cNvSpPr txBox="1"/>
          <p:nvPr/>
        </p:nvSpPr>
        <p:spPr>
          <a:xfrm>
            <a:off x="251520" y="2060848"/>
            <a:ext cx="3744416" cy="1815882"/>
          </a:xfrm>
          <a:prstGeom prst="rect">
            <a:avLst/>
          </a:prstGeom>
          <a:noFill/>
        </p:spPr>
        <p:txBody>
          <a:bodyPr wrap="square" rtlCol="0">
            <a:spAutoFit/>
          </a:bodyPr>
          <a:lstStyle/>
          <a:p>
            <a:pPr algn="just"/>
            <a:r>
              <a:rPr lang="it-IT" sz="2800" b="1" dirty="0" smtClean="0">
                <a:solidFill>
                  <a:srgbClr val="3333FF"/>
                </a:solidFill>
              </a:rPr>
              <a:t>Si considerano in ogni caso distribuzione indiretta di utili o di avanzi di gestione: …</a:t>
            </a:r>
            <a:endParaRPr lang="it-IT" sz="2800" b="1" dirty="0">
              <a:solidFill>
                <a:srgbClr val="3333FF"/>
              </a:solidFill>
            </a:endParaRPr>
          </a:p>
        </p:txBody>
      </p:sp>
      <p:sp>
        <p:nvSpPr>
          <p:cNvPr id="5" name="CasellaDiTesto 4"/>
          <p:cNvSpPr txBox="1"/>
          <p:nvPr/>
        </p:nvSpPr>
        <p:spPr>
          <a:xfrm>
            <a:off x="251520" y="4005064"/>
            <a:ext cx="8640960" cy="2677656"/>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it-IT" sz="2800" dirty="0" smtClean="0"/>
              <a:t>c) la corresponsione ai componenti gli organi amministrativi e di controllo di </a:t>
            </a:r>
            <a:r>
              <a:rPr lang="it-IT" sz="2800" b="1" u="sng" dirty="0" smtClean="0">
                <a:effectLst>
                  <a:outerShdw blurRad="38100" dist="38100" dir="2700000" algn="tl">
                    <a:srgbClr val="000000">
                      <a:alpha val="43137"/>
                    </a:srgbClr>
                  </a:outerShdw>
                </a:effectLst>
              </a:rPr>
              <a:t>emolumenti individuali annui superiori al compenso massimo previsto</a:t>
            </a:r>
            <a:r>
              <a:rPr lang="it-IT" sz="2800" u="sng" dirty="0" smtClean="0">
                <a:effectLst>
                  <a:outerShdw blurRad="38100" dist="38100" dir="2700000" algn="tl">
                    <a:srgbClr val="000000">
                      <a:alpha val="43137"/>
                    </a:srgbClr>
                  </a:outerShdw>
                </a:effectLst>
              </a:rPr>
              <a:t> </a:t>
            </a:r>
            <a:r>
              <a:rPr lang="it-IT" sz="2800" dirty="0" smtClean="0"/>
              <a:t>dal </a:t>
            </a:r>
            <a:r>
              <a:rPr lang="it-IT" sz="2800" dirty="0" err="1" smtClean="0"/>
              <a:t>DPR.n</a:t>
            </a:r>
            <a:r>
              <a:rPr lang="it-IT" sz="2800" dirty="0" smtClean="0"/>
              <a:t>.645/94, e dal </a:t>
            </a:r>
            <a:r>
              <a:rPr lang="it-IT" sz="2800" dirty="0" err="1" smtClean="0"/>
              <a:t>D.L.n.</a:t>
            </a:r>
            <a:r>
              <a:rPr lang="it-IT" sz="2800" dirty="0" smtClean="0"/>
              <a:t> 239/95, convertito dalla </a:t>
            </a:r>
            <a:r>
              <a:rPr lang="it-IT" sz="2800" dirty="0" err="1" smtClean="0"/>
              <a:t>L.n</a:t>
            </a:r>
            <a:r>
              <a:rPr lang="it-IT" sz="2800" dirty="0" smtClean="0"/>
              <a:t>.336/95, …, </a:t>
            </a:r>
            <a:r>
              <a:rPr lang="it-IT" sz="2800" b="1" u="sng" dirty="0" smtClean="0"/>
              <a:t>per il presidente del collegio sindacale delle SpA</a:t>
            </a:r>
            <a:endParaRPr lang="it-IT" sz="28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188640"/>
            <a:ext cx="2026568" cy="504056"/>
          </a:xfrm>
          <a:solidFill>
            <a:srgbClr val="FFFF00"/>
          </a:solidFill>
        </p:spPr>
        <p:txBody>
          <a:bodyPr>
            <a:noAutofit/>
          </a:bodyPr>
          <a:lstStyle/>
          <a:p>
            <a:r>
              <a:rPr lang="it-IT" sz="2000" b="1" dirty="0" smtClean="0">
                <a:solidFill>
                  <a:srgbClr val="002060"/>
                </a:solidFill>
              </a:rPr>
              <a:t>Art.7 comma 4</a:t>
            </a:r>
            <a:endParaRPr lang="it-IT" sz="2000" b="1" dirty="0">
              <a:solidFill>
                <a:srgbClr val="002060"/>
              </a:solidFill>
            </a:endParaRPr>
          </a:p>
        </p:txBody>
      </p:sp>
      <p:pic>
        <p:nvPicPr>
          <p:cNvPr id="2050" name="Picture 2" descr="C:\Windows\System32\config\systemprofile\Documents\Youcam\Snapshot_20151119_1.jpg"/>
          <p:cNvPicPr>
            <a:picLocks noChangeAspect="1" noChangeArrowheads="1"/>
          </p:cNvPicPr>
          <p:nvPr/>
        </p:nvPicPr>
        <p:blipFill>
          <a:blip r:embed="rId2" cstate="print"/>
          <a:srcRect/>
          <a:stretch>
            <a:fillRect/>
          </a:stretch>
        </p:blipFill>
        <p:spPr bwMode="auto">
          <a:xfrm>
            <a:off x="5652120" y="620688"/>
            <a:ext cx="3144011" cy="2358008"/>
          </a:xfrm>
          <a:prstGeom prst="rect">
            <a:avLst/>
          </a:prstGeom>
          <a:noFill/>
        </p:spPr>
      </p:pic>
      <p:sp>
        <p:nvSpPr>
          <p:cNvPr id="4" name="Fumetto 2 3"/>
          <p:cNvSpPr/>
          <p:nvPr/>
        </p:nvSpPr>
        <p:spPr>
          <a:xfrm>
            <a:off x="251520" y="188640"/>
            <a:ext cx="5760640" cy="1224136"/>
          </a:xfrm>
          <a:prstGeom prst="wedgeRoundRectCallout">
            <a:avLst>
              <a:gd name="adj1" fmla="val 62322"/>
              <a:gd name="adj2" fmla="val 710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t>Semplice! Sempre dall’art.73 ma al 4° comma.</a:t>
            </a:r>
            <a:endParaRPr lang="it-IT" sz="3600" b="1" dirty="0"/>
          </a:p>
        </p:txBody>
      </p:sp>
      <p:sp>
        <p:nvSpPr>
          <p:cNvPr id="6" name="CasellaDiTesto 5"/>
          <p:cNvSpPr txBox="1"/>
          <p:nvPr/>
        </p:nvSpPr>
        <p:spPr>
          <a:xfrm>
            <a:off x="251520" y="3212976"/>
            <a:ext cx="8568952" cy="2246769"/>
          </a:xfrm>
          <a:prstGeom prst="rect">
            <a:avLst/>
          </a:prstGeom>
          <a:noFill/>
        </p:spPr>
        <p:txBody>
          <a:bodyPr wrap="square" rtlCol="0">
            <a:spAutoFit/>
          </a:bodyPr>
          <a:lstStyle/>
          <a:p>
            <a:pPr algn="just"/>
            <a:r>
              <a:rPr lang="it-IT" sz="2800" dirty="0" err="1" smtClean="0"/>
              <a:t>tivo</a:t>
            </a:r>
            <a:r>
              <a:rPr lang="it-IT" sz="2800" dirty="0" smtClean="0"/>
              <a:t> o allo statuto, se esistenti in forma di atto pubblico o di scrittura privata autenticata o registrata. </a:t>
            </a:r>
          </a:p>
          <a:p>
            <a:pPr algn="just"/>
            <a:r>
              <a:rPr lang="it-IT" sz="2800" b="1" dirty="0" smtClean="0">
                <a:solidFill>
                  <a:srgbClr val="FF0000"/>
                </a:solidFill>
              </a:rPr>
              <a:t>Per oggetto principale si intende l'attività essenziale per realizzare direttamente gli scopi primari indicati dalla legge, dall'atto costitutivo o dallo statuto.</a:t>
            </a:r>
            <a:endParaRPr lang="it-IT" sz="2800" b="1" dirty="0">
              <a:solidFill>
                <a:srgbClr val="FF0000"/>
              </a:solidFill>
            </a:endParaRPr>
          </a:p>
        </p:txBody>
      </p:sp>
      <p:sp>
        <p:nvSpPr>
          <p:cNvPr id="7" name="CasellaDiTesto 6"/>
          <p:cNvSpPr txBox="1"/>
          <p:nvPr/>
        </p:nvSpPr>
        <p:spPr>
          <a:xfrm>
            <a:off x="251520" y="1916832"/>
            <a:ext cx="5176192" cy="1384995"/>
          </a:xfrm>
          <a:prstGeom prst="rect">
            <a:avLst/>
          </a:prstGeom>
          <a:noFill/>
        </p:spPr>
        <p:txBody>
          <a:bodyPr wrap="square" rtlCol="0">
            <a:spAutoFit/>
          </a:bodyPr>
          <a:lstStyle/>
          <a:p>
            <a:pPr algn="just"/>
            <a:r>
              <a:rPr lang="it-IT" sz="2800" dirty="0" smtClean="0"/>
              <a:t>L'oggetto esclusivo o principale dell'ente residente è determinato in base alla legge,  all’atto </a:t>
            </a:r>
            <a:r>
              <a:rPr lang="it-IT" sz="2800" dirty="0" err="1" smtClean="0"/>
              <a:t>costitu-</a:t>
            </a:r>
            <a:endParaRPr lang="it-IT" sz="2800" b="1"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srcRect/>
          <a:stretch>
            <a:fillRect/>
          </a:stretch>
        </p:blipFill>
        <p:spPr bwMode="auto">
          <a:xfrm>
            <a:off x="1979712" y="151928"/>
            <a:ext cx="5256584" cy="1908920"/>
          </a:xfrm>
          <a:prstGeom prst="rect">
            <a:avLst/>
          </a:prstGeom>
          <a:noFill/>
          <a:ln w="9525">
            <a:noFill/>
            <a:miter lim="800000"/>
            <a:headEnd/>
            <a:tailEnd/>
          </a:ln>
        </p:spPr>
      </p:pic>
      <p:pic>
        <p:nvPicPr>
          <p:cNvPr id="72707" name="Picture 3"/>
          <p:cNvPicPr>
            <a:picLocks noChangeAspect="1" noChangeArrowheads="1"/>
          </p:cNvPicPr>
          <p:nvPr/>
        </p:nvPicPr>
        <p:blipFill>
          <a:blip r:embed="rId3" cstate="print"/>
          <a:srcRect/>
          <a:stretch>
            <a:fillRect/>
          </a:stretch>
        </p:blipFill>
        <p:spPr bwMode="auto">
          <a:xfrm>
            <a:off x="159196" y="2132856"/>
            <a:ext cx="8877300" cy="4581128"/>
          </a:xfrm>
          <a:prstGeom prst="rect">
            <a:avLst/>
          </a:prstGeom>
          <a:noFill/>
          <a:ln w="9525">
            <a:noFill/>
            <a:miter lim="800000"/>
            <a:headEnd/>
            <a:tailEnd/>
          </a:ln>
        </p:spPr>
      </p:pic>
      <p:cxnSp>
        <p:nvCxnSpPr>
          <p:cNvPr id="5" name="Connettore 1 4"/>
          <p:cNvCxnSpPr/>
          <p:nvPr/>
        </p:nvCxnSpPr>
        <p:spPr>
          <a:xfrm>
            <a:off x="3203848" y="5445224"/>
            <a:ext cx="58681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539552" y="6021288"/>
            <a:ext cx="85324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539552" y="6597352"/>
            <a:ext cx="4680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a:off x="4932040" y="3284984"/>
            <a:ext cx="4032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e 10"/>
          <p:cNvSpPr/>
          <p:nvPr/>
        </p:nvSpPr>
        <p:spPr>
          <a:xfrm>
            <a:off x="6228184" y="2636912"/>
            <a:ext cx="792088"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5004048" y="1412776"/>
            <a:ext cx="3888432" cy="523220"/>
          </a:xfrm>
          <a:prstGeom prst="rect">
            <a:avLst/>
          </a:prstGeom>
          <a:noFill/>
        </p:spPr>
        <p:txBody>
          <a:bodyPr wrap="square" rtlCol="0">
            <a:spAutoFit/>
          </a:bodyPr>
          <a:lstStyle/>
          <a:p>
            <a:pPr algn="ctr"/>
            <a:r>
              <a:rPr lang="it-IT" sz="2800" b="1" dirty="0" err="1" smtClean="0"/>
              <a:t>Ris.n</a:t>
            </a:r>
            <a:r>
              <a:rPr lang="it-IT" sz="2800" b="1" dirty="0" smtClean="0"/>
              <a:t>.9 del 25/01/2007</a:t>
            </a:r>
            <a:endParaRPr lang="it-IT"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par>
                          <p:cTn id="24" fill="hold">
                            <p:stCondLst>
                              <p:cond delay="70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986746" y="980728"/>
            <a:ext cx="1179861" cy="110799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 </a:t>
            </a:r>
          </a:p>
        </p:txBody>
      </p:sp>
      <p:sp>
        <p:nvSpPr>
          <p:cNvPr id="4" name="Rettangolo 3"/>
          <p:cNvSpPr/>
          <p:nvPr/>
        </p:nvSpPr>
        <p:spPr>
          <a:xfrm>
            <a:off x="1763688" y="3429000"/>
            <a:ext cx="5760640" cy="1015663"/>
          </a:xfrm>
          <a:prstGeom prst="rect">
            <a:avLst/>
          </a:prstGeom>
        </p:spPr>
        <p:txBody>
          <a:bodyPr wrap="square">
            <a:spAutoFit/>
          </a:bodyPr>
          <a:lstStyle/>
          <a:p>
            <a:pPr algn="ctr"/>
            <a:r>
              <a:rPr lang="it-IT"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del 16/12/1991</a:t>
            </a:r>
            <a:endParaRPr lang="it-IT"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ttangolo 4"/>
          <p:cNvSpPr/>
          <p:nvPr/>
        </p:nvSpPr>
        <p:spPr>
          <a:xfrm>
            <a:off x="2520799" y="2060848"/>
            <a:ext cx="4135167" cy="1015663"/>
          </a:xfrm>
          <a:prstGeom prst="rect">
            <a:avLst/>
          </a:prstGeom>
        </p:spPr>
        <p:txBody>
          <a:bodyPr wrap="square">
            <a:spAutoFit/>
          </a:bodyPr>
          <a:lstStyle/>
          <a:p>
            <a:pPr algn="ctr"/>
            <a:r>
              <a:rPr lang="it-IT" sz="6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Legge n.398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1"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6" presetClass="emph" presetSubtype="0" fill="hold" grpId="0" nodeType="afterEffect">
                                  <p:stCondLst>
                                    <p:cond delay="0"/>
                                  </p:stCondLst>
                                  <p:childTnLst>
                                    <p:animScale>
                                      <p:cBhvr>
                                        <p:cTn id="14" dur="500" fill="hold"/>
                                        <p:tgtEl>
                                          <p:spTgt spid="5"/>
                                        </p:tgtEl>
                                      </p:cBhvr>
                                      <p:by x="150000" y="150000"/>
                                    </p:animScale>
                                  </p:childTnLst>
                                </p:cTn>
                              </p:par>
                            </p:childTnLst>
                          </p:cTn>
                        </p:par>
                        <p:par>
                          <p:cTn id="15" fill="hold">
                            <p:stCondLst>
                              <p:cond delay="45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188640"/>
            <a:ext cx="1162472" cy="706090"/>
          </a:xfrm>
        </p:spPr>
        <p:txBody>
          <a:bodyPr>
            <a:noAutofit/>
          </a:bodyPr>
          <a:lstStyle/>
          <a:p>
            <a:r>
              <a:rPr lang="it-IT" sz="2000" b="1" dirty="0" smtClean="0">
                <a:solidFill>
                  <a:srgbClr val="3333FF"/>
                </a:solidFill>
              </a:rPr>
              <a:t>La Legge 398/91</a:t>
            </a:r>
            <a:endParaRPr lang="it-IT" sz="2000" b="1" dirty="0">
              <a:solidFill>
                <a:srgbClr val="3333FF"/>
              </a:solidFill>
            </a:endParaRPr>
          </a:p>
        </p:txBody>
      </p:sp>
      <p:pic>
        <p:nvPicPr>
          <p:cNvPr id="2050" name="Picture 2"/>
          <p:cNvPicPr>
            <a:picLocks noChangeAspect="1" noChangeArrowheads="1"/>
          </p:cNvPicPr>
          <p:nvPr/>
        </p:nvPicPr>
        <p:blipFill>
          <a:blip r:embed="rId2" cstate="print"/>
          <a:srcRect/>
          <a:stretch>
            <a:fillRect/>
          </a:stretch>
        </p:blipFill>
        <p:spPr bwMode="auto">
          <a:xfrm>
            <a:off x="1691680" y="260648"/>
            <a:ext cx="1047750" cy="1009650"/>
          </a:xfrm>
          <a:prstGeom prst="rect">
            <a:avLst/>
          </a:prstGeom>
          <a:noFill/>
          <a:ln w="9525">
            <a:noFill/>
            <a:miter lim="800000"/>
            <a:headEnd/>
            <a:tailEnd/>
          </a:ln>
        </p:spPr>
      </p:pic>
      <p:sp>
        <p:nvSpPr>
          <p:cNvPr id="4" name="Rettangolo 3"/>
          <p:cNvSpPr/>
          <p:nvPr/>
        </p:nvSpPr>
        <p:spPr>
          <a:xfrm>
            <a:off x="2843808" y="764704"/>
            <a:ext cx="3811493" cy="461665"/>
          </a:xfrm>
          <a:prstGeom prst="rect">
            <a:avLst/>
          </a:prstGeom>
        </p:spPr>
        <p:txBody>
          <a:bodyPr wrap="none">
            <a:spAutoFit/>
          </a:bodyPr>
          <a:lstStyle/>
          <a:p>
            <a:r>
              <a:rPr lang="it-IT" sz="2400" b="1" dirty="0" smtClean="0"/>
              <a:t>Legge del 16/12/1991 n. 398</a:t>
            </a:r>
            <a:endParaRPr lang="it-IT" sz="2400" b="1" dirty="0"/>
          </a:p>
        </p:txBody>
      </p:sp>
      <p:sp>
        <p:nvSpPr>
          <p:cNvPr id="5" name="Rettangolo 4"/>
          <p:cNvSpPr/>
          <p:nvPr/>
        </p:nvSpPr>
        <p:spPr>
          <a:xfrm>
            <a:off x="1619672" y="1196752"/>
            <a:ext cx="6336704" cy="954107"/>
          </a:xfrm>
          <a:prstGeom prst="rect">
            <a:avLst/>
          </a:prstGeom>
        </p:spPr>
        <p:txBody>
          <a:bodyPr wrap="square">
            <a:spAutoFit/>
          </a:bodyPr>
          <a:lstStyle/>
          <a:p>
            <a:pPr algn="ctr"/>
            <a:r>
              <a:rPr lang="it-IT" sz="2800" b="1" dirty="0" smtClean="0"/>
              <a:t>Disposizioni tributarie relative alle</a:t>
            </a:r>
          </a:p>
          <a:p>
            <a:pPr algn="ctr"/>
            <a:r>
              <a:rPr lang="it-IT" sz="2800" b="1" dirty="0" smtClean="0"/>
              <a:t>associazioni sportive dilettantistiche.</a:t>
            </a:r>
            <a:endParaRPr lang="it-IT" sz="2800" b="1" dirty="0"/>
          </a:p>
        </p:txBody>
      </p:sp>
      <p:sp>
        <p:nvSpPr>
          <p:cNvPr id="6" name="Telaio 5"/>
          <p:cNvSpPr/>
          <p:nvPr/>
        </p:nvSpPr>
        <p:spPr>
          <a:xfrm>
            <a:off x="251520" y="2492896"/>
            <a:ext cx="792088" cy="936104"/>
          </a:xfrm>
          <a:prstGeom prst="bevel">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t>1</a:t>
            </a:r>
            <a:endParaRPr lang="it-IT" sz="2800" b="1" dirty="0"/>
          </a:p>
        </p:txBody>
      </p:sp>
      <p:sp>
        <p:nvSpPr>
          <p:cNvPr id="7" name="Telaio 6"/>
          <p:cNvSpPr/>
          <p:nvPr/>
        </p:nvSpPr>
        <p:spPr>
          <a:xfrm>
            <a:off x="251520" y="3573016"/>
            <a:ext cx="792088" cy="93610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t>2</a:t>
            </a:r>
            <a:endParaRPr lang="it-IT" sz="2800" b="1" dirty="0"/>
          </a:p>
        </p:txBody>
      </p:sp>
      <p:sp>
        <p:nvSpPr>
          <p:cNvPr id="8" name="Telaio 7"/>
          <p:cNvSpPr/>
          <p:nvPr/>
        </p:nvSpPr>
        <p:spPr>
          <a:xfrm>
            <a:off x="251520" y="4653136"/>
            <a:ext cx="792088" cy="936104"/>
          </a:xfrm>
          <a:prstGeom prst="bevel">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t>3</a:t>
            </a:r>
            <a:endParaRPr lang="it-IT" sz="2800" b="1" dirty="0"/>
          </a:p>
        </p:txBody>
      </p:sp>
      <p:sp>
        <p:nvSpPr>
          <p:cNvPr id="9" name="Telaio 8"/>
          <p:cNvSpPr/>
          <p:nvPr/>
        </p:nvSpPr>
        <p:spPr>
          <a:xfrm>
            <a:off x="251520" y="5733256"/>
            <a:ext cx="792088" cy="93610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t>4</a:t>
            </a:r>
            <a:endParaRPr lang="it-IT" sz="2800" b="1" dirty="0"/>
          </a:p>
        </p:txBody>
      </p:sp>
      <p:sp>
        <p:nvSpPr>
          <p:cNvPr id="10" name="Telaio 9"/>
          <p:cNvSpPr/>
          <p:nvPr/>
        </p:nvSpPr>
        <p:spPr>
          <a:xfrm>
            <a:off x="1331640" y="2492896"/>
            <a:ext cx="7560840" cy="936104"/>
          </a:xfrm>
          <a:prstGeom prst="bevel">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400" b="1" dirty="0" smtClean="0"/>
              <a:t>Soggetti interessati. Opzione per il regime speciale IVA e imposte dirette</a:t>
            </a:r>
            <a:endParaRPr lang="it-IT" sz="2400" b="1" dirty="0"/>
          </a:p>
        </p:txBody>
      </p:sp>
      <p:sp>
        <p:nvSpPr>
          <p:cNvPr id="11" name="Telaio 10"/>
          <p:cNvSpPr/>
          <p:nvPr/>
        </p:nvSpPr>
        <p:spPr>
          <a:xfrm>
            <a:off x="1331640" y="3573016"/>
            <a:ext cx="7560840" cy="93610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smtClean="0"/>
              <a:t>Regime speciale IVA e imposte dirette.</a:t>
            </a:r>
          </a:p>
        </p:txBody>
      </p:sp>
      <p:sp>
        <p:nvSpPr>
          <p:cNvPr id="12" name="Telaio 11"/>
          <p:cNvSpPr/>
          <p:nvPr/>
        </p:nvSpPr>
        <p:spPr>
          <a:xfrm>
            <a:off x="1331640" y="4653136"/>
            <a:ext cx="7560840" cy="936104"/>
          </a:xfrm>
          <a:prstGeom prst="bevel">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smtClean="0"/>
              <a:t>Indennità di preparazione e promozione: trattamento ai fini delle imposte sul reddito.</a:t>
            </a:r>
            <a:endParaRPr lang="it-IT" sz="2400" b="1" dirty="0"/>
          </a:p>
        </p:txBody>
      </p:sp>
      <p:sp>
        <p:nvSpPr>
          <p:cNvPr id="13" name="Telaio 12"/>
          <p:cNvSpPr/>
          <p:nvPr/>
        </p:nvSpPr>
        <p:spPr>
          <a:xfrm>
            <a:off x="1331640" y="5733256"/>
            <a:ext cx="7560840" cy="93610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400" b="1" dirty="0" smtClean="0"/>
              <a:t>Diritti alle prestazioni sportive degli atleti. Aliquota IVA</a:t>
            </a:r>
            <a:endParaRPr lang="it-IT" sz="2400"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a:solidFill>
            <a:srgbClr val="C00000"/>
          </a:solidFill>
        </p:spPr>
        <p:txBody>
          <a:bodyPr>
            <a:normAutofit fontScale="90000"/>
          </a:bodyPr>
          <a:lstStyle/>
          <a:p>
            <a:r>
              <a:rPr lang="it-IT" b="1" dirty="0" smtClean="0">
                <a:solidFill>
                  <a:schemeClr val="bg1"/>
                </a:solidFill>
              </a:rPr>
              <a:t>Esercizio dell’opzione</a:t>
            </a:r>
            <a:endParaRPr lang="it-IT" dirty="0">
              <a:solidFill>
                <a:schemeClr val="bg1"/>
              </a:solidFill>
            </a:endParaRPr>
          </a:p>
        </p:txBody>
      </p:sp>
      <p:sp>
        <p:nvSpPr>
          <p:cNvPr id="3" name="CasellaDiTesto 2"/>
          <p:cNvSpPr txBox="1"/>
          <p:nvPr/>
        </p:nvSpPr>
        <p:spPr>
          <a:xfrm>
            <a:off x="107504" y="1124744"/>
            <a:ext cx="8784976" cy="5509200"/>
          </a:xfrm>
          <a:prstGeom prst="rect">
            <a:avLst/>
          </a:prstGeom>
          <a:solidFill>
            <a:srgbClr val="FFFF99"/>
          </a:solidFill>
          <a:ln>
            <a:solidFill>
              <a:schemeClr val="accent6">
                <a:lumMod val="50000"/>
              </a:schemeClr>
            </a:solidFill>
          </a:ln>
        </p:spPr>
        <p:txBody>
          <a:bodyPr wrap="square" rtlCol="0">
            <a:spAutoFit/>
          </a:bodyPr>
          <a:lstStyle/>
          <a:p>
            <a:pPr algn="just"/>
            <a:r>
              <a:rPr lang="it-IT" sz="4000" b="1" dirty="0" smtClean="0">
                <a:solidFill>
                  <a:srgbClr val="3333FF"/>
                </a:solidFill>
              </a:rPr>
              <a:t>per poter accedere al regime fiscale agevolato, occorre effettuare due distinte comunicazioni:</a:t>
            </a:r>
          </a:p>
          <a:p>
            <a:pPr marL="742950" indent="-742950" algn="just">
              <a:buFont typeface="+mj-lt"/>
              <a:buAutoNum type="arabicPeriod"/>
            </a:pPr>
            <a:r>
              <a:rPr lang="it-IT" sz="4000" b="1" dirty="0" smtClean="0">
                <a:solidFill>
                  <a:srgbClr val="3333FF"/>
                </a:solidFill>
              </a:rPr>
              <a:t>una preventiva comunicazione alla SIAE tramite lettera raccomandata</a:t>
            </a:r>
          </a:p>
          <a:p>
            <a:pPr marL="742950" indent="-742950" algn="just">
              <a:buFont typeface="+mj-lt"/>
              <a:buAutoNum type="arabicPeriod"/>
            </a:pPr>
            <a:r>
              <a:rPr lang="it-IT" sz="4000" b="1" dirty="0" smtClean="0">
                <a:solidFill>
                  <a:srgbClr val="3333FF"/>
                </a:solidFill>
              </a:rPr>
              <a:t>Effettuare l’opzione sul quadro VO della dichiarazione IVA </a:t>
            </a:r>
            <a:r>
              <a:rPr lang="it-IT" sz="3600" dirty="0" smtClean="0">
                <a:solidFill>
                  <a:srgbClr val="3333FF"/>
                </a:solidFill>
              </a:rPr>
              <a:t>(anche se non si è tenuti alla presentazione. In pratica si trasmette il solo quadro VO)</a:t>
            </a:r>
            <a:endParaRPr lang="it-IT" sz="4000" dirty="0">
              <a:solidFill>
                <a:srgbClr val="3333FF"/>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C00000"/>
          </a:solidFill>
        </p:spPr>
        <p:txBody>
          <a:bodyPr/>
          <a:lstStyle/>
          <a:p>
            <a:r>
              <a:rPr lang="it-IT" dirty="0" smtClean="0">
                <a:solidFill>
                  <a:schemeClr val="bg1"/>
                </a:solidFill>
              </a:rPr>
              <a:t>Durata dell’opzione</a:t>
            </a:r>
            <a:endParaRPr lang="it-IT" dirty="0">
              <a:solidFill>
                <a:schemeClr val="bg1"/>
              </a:solidFill>
            </a:endParaRPr>
          </a:p>
        </p:txBody>
      </p:sp>
      <p:sp>
        <p:nvSpPr>
          <p:cNvPr id="3" name="CasellaDiTesto 2"/>
          <p:cNvSpPr txBox="1"/>
          <p:nvPr/>
        </p:nvSpPr>
        <p:spPr>
          <a:xfrm>
            <a:off x="323528" y="1556792"/>
            <a:ext cx="8496944" cy="3847207"/>
          </a:xfrm>
          <a:prstGeom prst="rect">
            <a:avLst/>
          </a:prstGeom>
          <a:solidFill>
            <a:srgbClr val="FFFF99"/>
          </a:solidFill>
          <a:ln>
            <a:solidFill>
              <a:schemeClr val="accent6">
                <a:lumMod val="50000"/>
              </a:schemeClr>
            </a:solidFill>
          </a:ln>
        </p:spPr>
        <p:txBody>
          <a:bodyPr wrap="square" rtlCol="0">
            <a:spAutoFit/>
          </a:bodyPr>
          <a:lstStyle/>
          <a:p>
            <a:pPr algn="just"/>
            <a:r>
              <a:rPr lang="it-IT" sz="4000" b="1" dirty="0" smtClean="0">
                <a:solidFill>
                  <a:schemeClr val="accent6">
                    <a:lumMod val="50000"/>
                  </a:schemeClr>
                </a:solidFill>
              </a:rPr>
              <a:t>Una volta esercitata l’opzione, questa  vincola il contribuente all’applicazione della L.398 per almeno </a:t>
            </a:r>
            <a:r>
              <a:rPr lang="it-IT" sz="4400" b="1" u="sng" dirty="0" smtClean="0">
                <a:solidFill>
                  <a:schemeClr val="accent6">
                    <a:lumMod val="50000"/>
                  </a:schemeClr>
                </a:solidFill>
                <a:effectLst>
                  <a:outerShdw blurRad="38100" dist="38100" dir="2700000" algn="tl">
                    <a:srgbClr val="000000">
                      <a:alpha val="43137"/>
                    </a:srgbClr>
                  </a:outerShdw>
                </a:effectLst>
              </a:rPr>
              <a:t>5 anni</a:t>
            </a:r>
            <a:r>
              <a:rPr lang="it-IT" sz="4400" b="1" dirty="0" smtClean="0">
                <a:solidFill>
                  <a:schemeClr val="accent6">
                    <a:lumMod val="50000"/>
                  </a:schemeClr>
                </a:solidFill>
                <a:effectLst>
                  <a:outerShdw blurRad="38100" dist="38100" dir="2700000" algn="tl">
                    <a:srgbClr val="000000">
                      <a:alpha val="43137"/>
                    </a:srgbClr>
                  </a:outerShdw>
                </a:effectLst>
              </a:rPr>
              <a:t> </a:t>
            </a:r>
            <a:r>
              <a:rPr lang="it-IT" sz="4000" b="1" dirty="0" smtClean="0">
                <a:solidFill>
                  <a:schemeClr val="accent6">
                    <a:lumMod val="50000"/>
                  </a:schemeClr>
                </a:solidFill>
              </a:rPr>
              <a:t>e successivamente per ciascun anno fino a quando permane il comportamento concludente per il regime prescelto</a:t>
            </a:r>
            <a:endParaRPr lang="it-IT" sz="40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laio 2"/>
          <p:cNvSpPr/>
          <p:nvPr/>
        </p:nvSpPr>
        <p:spPr>
          <a:xfrm>
            <a:off x="251520" y="188640"/>
            <a:ext cx="792088" cy="936104"/>
          </a:xfrm>
          <a:prstGeom prst="bevel">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t>1</a:t>
            </a:r>
            <a:endParaRPr lang="it-IT" sz="2800" b="1" dirty="0"/>
          </a:p>
        </p:txBody>
      </p:sp>
      <p:sp>
        <p:nvSpPr>
          <p:cNvPr id="4" name="Telaio 3"/>
          <p:cNvSpPr/>
          <p:nvPr/>
        </p:nvSpPr>
        <p:spPr>
          <a:xfrm>
            <a:off x="1331640" y="188640"/>
            <a:ext cx="7560840" cy="936104"/>
          </a:xfrm>
          <a:prstGeom prst="bevel">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400" b="1" dirty="0" smtClean="0"/>
              <a:t>Soggetti interessati. Opzione per il regime speciale IVA e imposte dirette</a:t>
            </a:r>
            <a:endParaRPr lang="it-IT" sz="2400" b="1" dirty="0"/>
          </a:p>
        </p:txBody>
      </p:sp>
      <p:sp>
        <p:nvSpPr>
          <p:cNvPr id="5" name="Angolo ripiegato 4"/>
          <p:cNvSpPr/>
          <p:nvPr/>
        </p:nvSpPr>
        <p:spPr>
          <a:xfrm>
            <a:off x="323528" y="1340768"/>
            <a:ext cx="8568952" cy="5256584"/>
          </a:xfrm>
          <a:prstGeom prst="foldedCorne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3200" b="1" dirty="0" smtClean="0">
              <a:solidFill>
                <a:schemeClr val="accent6">
                  <a:lumMod val="50000"/>
                </a:schemeClr>
              </a:solidFill>
            </a:endParaRPr>
          </a:p>
          <a:p>
            <a:pPr algn="just"/>
            <a:r>
              <a:rPr lang="it-IT" sz="3200" b="1" dirty="0" smtClean="0">
                <a:solidFill>
                  <a:schemeClr val="accent6">
                    <a:lumMod val="50000"/>
                  </a:schemeClr>
                </a:solidFill>
              </a:rPr>
              <a:t>Le associazioni sportive …., affiliate alle federazioni sportive nazionali o agli enti nazionali di promozione sportiva …, che svolgono attività sportive dilettantistiche e che nel periodo d'imposta precedente hanno conseguito dall'esercizio di attività commerciali proventi per un importo </a:t>
            </a:r>
            <a:r>
              <a:rPr lang="it-IT" sz="3200" b="1" dirty="0" smtClean="0">
                <a:solidFill>
                  <a:schemeClr val="accent6">
                    <a:lumMod val="50000"/>
                  </a:schemeClr>
                </a:solidFill>
                <a:effectLst>
                  <a:outerShdw blurRad="38100" dist="38100" dir="2700000" algn="tl">
                    <a:srgbClr val="000000">
                      <a:alpha val="43137"/>
                    </a:srgbClr>
                  </a:outerShdw>
                </a:effectLst>
              </a:rPr>
              <a:t>non superiore a 250.000 euro </a:t>
            </a:r>
          </a:p>
          <a:p>
            <a:pPr algn="just"/>
            <a:r>
              <a:rPr lang="it-IT" sz="3200" b="1" dirty="0" smtClean="0">
                <a:solidFill>
                  <a:schemeClr val="accent6">
                    <a:lumMod val="50000"/>
                  </a:schemeClr>
                </a:solidFill>
              </a:rPr>
              <a:t>possono optare per l'applicazione dell‘IVA, dell‘IRES secondo le disposizioni di cui all'articolo 2.</a:t>
            </a:r>
            <a:endParaRPr lang="it-IT" sz="32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474906"/>
            <a:ext cx="8640960" cy="1815882"/>
          </a:xfrm>
          <a:prstGeom prst="rect">
            <a:avLst/>
          </a:prstGeom>
        </p:spPr>
        <p:txBody>
          <a:bodyPr wrap="square">
            <a:spAutoFit/>
          </a:bodyPr>
          <a:lstStyle/>
          <a:p>
            <a:pPr algn="just"/>
            <a:r>
              <a:rPr lang="it-IT" sz="2800" dirty="0" smtClean="0"/>
              <a:t>Ai fini dell'applicazione della legge in esame necessita,  quindi,  che le ASD,  nel periodo d’imposta precedente non abbiano conseguito  ricavi  dall’attività commerciale per un importo superiore a 250.000 euro </a:t>
            </a:r>
          </a:p>
        </p:txBody>
      </p:sp>
      <p:sp>
        <p:nvSpPr>
          <p:cNvPr id="3" name="Telaio 2"/>
          <p:cNvSpPr/>
          <p:nvPr/>
        </p:nvSpPr>
        <p:spPr>
          <a:xfrm>
            <a:off x="251520" y="188640"/>
            <a:ext cx="1296144" cy="936104"/>
          </a:xfrm>
          <a:prstGeom prst="bevel">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t>Art.1</a:t>
            </a:r>
            <a:endParaRPr lang="it-IT" sz="2800" b="1" dirty="0"/>
          </a:p>
        </p:txBody>
      </p:sp>
      <p:sp>
        <p:nvSpPr>
          <p:cNvPr id="4" name="Telaio 3"/>
          <p:cNvSpPr/>
          <p:nvPr/>
        </p:nvSpPr>
        <p:spPr>
          <a:xfrm>
            <a:off x="2051720" y="188640"/>
            <a:ext cx="6840760" cy="936104"/>
          </a:xfrm>
          <a:prstGeom prst="bevel">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t>I limiti dimensionali</a:t>
            </a:r>
            <a:endParaRPr lang="it-IT" sz="3600" b="1" dirty="0"/>
          </a:p>
        </p:txBody>
      </p:sp>
      <p:sp>
        <p:nvSpPr>
          <p:cNvPr id="5" name="Rettangolo 4"/>
          <p:cNvSpPr/>
          <p:nvPr/>
        </p:nvSpPr>
        <p:spPr>
          <a:xfrm>
            <a:off x="251520" y="3429000"/>
            <a:ext cx="8640960" cy="1815882"/>
          </a:xfrm>
          <a:prstGeom prst="rect">
            <a:avLst/>
          </a:prstGeom>
        </p:spPr>
        <p:txBody>
          <a:bodyPr wrap="square">
            <a:spAutoFit/>
          </a:bodyPr>
          <a:lstStyle/>
          <a:p>
            <a:pPr algn="just"/>
            <a:r>
              <a:rPr lang="it-IT" sz="2800" dirty="0" smtClean="0"/>
              <a:t>Le associazioni di nuova costituzione potranno, ovviamente facendo l’opzione, applicare immediatamente la L.398 però dovranno RAGGUAGLIARE AI GIORNI </a:t>
            </a:r>
            <a:r>
              <a:rPr lang="it-IT" sz="2800" dirty="0" err="1" smtClean="0"/>
              <a:t>DI</a:t>
            </a:r>
            <a:r>
              <a:rPr lang="it-IT" sz="2800" dirty="0" smtClean="0"/>
              <a:t> ATTIVITÀ il limite di 250.000 euro</a:t>
            </a:r>
          </a:p>
        </p:txBody>
      </p:sp>
      <p:sp>
        <p:nvSpPr>
          <p:cNvPr id="6" name="Rettangolo 5"/>
          <p:cNvSpPr/>
          <p:nvPr/>
        </p:nvSpPr>
        <p:spPr>
          <a:xfrm>
            <a:off x="251520" y="5517232"/>
            <a:ext cx="874846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t>Come confermato dalla risoluzione dell’Agenzia delle Entrate n.63/e del 16/05/2006 (vedi slide successiva)</a:t>
            </a:r>
            <a:endParaRPr lang="it-IT" sz="2800"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cstate="print"/>
          <a:srcRect/>
          <a:stretch>
            <a:fillRect/>
          </a:stretch>
        </p:blipFill>
        <p:spPr bwMode="auto">
          <a:xfrm>
            <a:off x="1835696" y="0"/>
            <a:ext cx="5616624" cy="1311370"/>
          </a:xfrm>
          <a:prstGeom prst="rect">
            <a:avLst/>
          </a:prstGeom>
          <a:noFill/>
          <a:ln w="9525">
            <a:noFill/>
            <a:miter lim="800000"/>
            <a:headEnd/>
            <a:tailEnd/>
          </a:ln>
        </p:spPr>
      </p:pic>
      <p:pic>
        <p:nvPicPr>
          <p:cNvPr id="83971" name="Picture 3"/>
          <p:cNvPicPr>
            <a:picLocks noChangeAspect="1" noChangeArrowheads="1"/>
          </p:cNvPicPr>
          <p:nvPr/>
        </p:nvPicPr>
        <p:blipFill>
          <a:blip r:embed="rId3" cstate="print"/>
          <a:srcRect/>
          <a:stretch>
            <a:fillRect/>
          </a:stretch>
        </p:blipFill>
        <p:spPr bwMode="auto">
          <a:xfrm>
            <a:off x="280988" y="1268760"/>
            <a:ext cx="8863012" cy="2448271"/>
          </a:xfrm>
          <a:prstGeom prst="rect">
            <a:avLst/>
          </a:prstGeom>
          <a:noFill/>
          <a:ln w="9525">
            <a:noFill/>
            <a:miter lim="800000"/>
            <a:headEnd/>
            <a:tailEnd/>
          </a:ln>
        </p:spPr>
      </p:pic>
      <p:sp>
        <p:nvSpPr>
          <p:cNvPr id="8" name="Rettangolo 7"/>
          <p:cNvSpPr/>
          <p:nvPr/>
        </p:nvSpPr>
        <p:spPr>
          <a:xfrm>
            <a:off x="323528" y="3775680"/>
            <a:ext cx="8640960" cy="2677656"/>
          </a:xfrm>
          <a:prstGeom prst="rect">
            <a:avLst/>
          </a:prstGeom>
          <a:ln>
            <a:solidFill>
              <a:srgbClr val="3333FF"/>
            </a:solidFill>
          </a:ln>
        </p:spPr>
        <p:txBody>
          <a:bodyPr wrap="square">
            <a:spAutoFit/>
          </a:bodyPr>
          <a:lstStyle/>
          <a:p>
            <a:pPr algn="just"/>
            <a:r>
              <a:rPr lang="it-IT" sz="2800" b="1" dirty="0" smtClean="0">
                <a:solidFill>
                  <a:srgbClr val="3333FF"/>
                </a:solidFill>
              </a:rPr>
              <a:t>Per quanto riguarda le associazioni di nuova costituzione, con periodo d'imposta coincidente con l'anno solare (...) nel caso in cui il primo periodo di gestione dell'associazione risulti inferiore all'anno solare, il limite di importo cui far riferimento </a:t>
            </a:r>
            <a:r>
              <a:rPr lang="it-IT" sz="2800" b="1" dirty="0" smtClean="0">
                <a:solidFill>
                  <a:srgbClr val="3333FF"/>
                </a:solidFill>
                <a:effectLst>
                  <a:outerShdw blurRad="38100" dist="38100" dir="2700000" algn="tl">
                    <a:srgbClr val="000000">
                      <a:alpha val="43137"/>
                    </a:srgbClr>
                  </a:outerShdw>
                </a:effectLst>
              </a:rPr>
              <a:t>si determina a stima rapportandolo al detto periodo computato a giorni</a:t>
            </a:r>
            <a:endParaRPr lang="it-IT" sz="2800" b="1" dirty="0">
              <a:solidFill>
                <a:srgbClr val="3333FF"/>
              </a:solidFill>
              <a:effectLst>
                <a:outerShdw blurRad="38100" dist="38100" dir="2700000" algn="tl">
                  <a:srgbClr val="000000">
                    <a:alpha val="43137"/>
                  </a:srgbClr>
                </a:outerShdw>
              </a:effectLst>
            </a:endParaRPr>
          </a:p>
        </p:txBody>
      </p:sp>
      <p:sp>
        <p:nvSpPr>
          <p:cNvPr id="10" name="CasellaDiTesto 9"/>
          <p:cNvSpPr txBox="1"/>
          <p:nvPr/>
        </p:nvSpPr>
        <p:spPr>
          <a:xfrm>
            <a:off x="5508104" y="3356992"/>
            <a:ext cx="1728192" cy="369332"/>
          </a:xfrm>
          <a:prstGeom prst="rect">
            <a:avLst/>
          </a:prstGeom>
          <a:noFill/>
        </p:spPr>
        <p:txBody>
          <a:bodyPr wrap="square" rtlCol="0">
            <a:spAutoFit/>
          </a:bodyPr>
          <a:lstStyle/>
          <a:p>
            <a:r>
              <a:rPr lang="it-IT" b="1" dirty="0" smtClean="0"/>
              <a:t>Pag.2</a:t>
            </a:r>
            <a:endParaRPr lang="it-IT"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474906"/>
            <a:ext cx="8640960" cy="954107"/>
          </a:xfrm>
          <a:prstGeom prst="rect">
            <a:avLst/>
          </a:prstGeom>
        </p:spPr>
        <p:txBody>
          <a:bodyPr wrap="square">
            <a:spAutoFit/>
          </a:bodyPr>
          <a:lstStyle/>
          <a:p>
            <a:pPr algn="just"/>
            <a:r>
              <a:rPr lang="it-IT" sz="2800" dirty="0" smtClean="0"/>
              <a:t>Es.  L’</a:t>
            </a:r>
            <a:r>
              <a:rPr lang="it-IT" sz="2800" dirty="0" err="1" smtClean="0"/>
              <a:t>Asd</a:t>
            </a:r>
            <a:r>
              <a:rPr lang="it-IT" sz="2800" dirty="0" smtClean="0"/>
              <a:t>  Calcio a 5 L’Aquila si costituisce il 25/11/2015 ed opta contestualmente per la L.398/91</a:t>
            </a:r>
          </a:p>
        </p:txBody>
      </p:sp>
      <p:sp>
        <p:nvSpPr>
          <p:cNvPr id="3" name="Telaio 2"/>
          <p:cNvSpPr/>
          <p:nvPr/>
        </p:nvSpPr>
        <p:spPr>
          <a:xfrm>
            <a:off x="251520" y="188640"/>
            <a:ext cx="1296144" cy="936104"/>
          </a:xfrm>
          <a:prstGeom prst="bevel">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t>Art.1</a:t>
            </a:r>
            <a:endParaRPr lang="it-IT" sz="2800" b="1" dirty="0"/>
          </a:p>
        </p:txBody>
      </p:sp>
      <p:sp>
        <p:nvSpPr>
          <p:cNvPr id="4" name="Telaio 3"/>
          <p:cNvSpPr/>
          <p:nvPr/>
        </p:nvSpPr>
        <p:spPr>
          <a:xfrm>
            <a:off x="2051720" y="188640"/>
            <a:ext cx="6840760" cy="936104"/>
          </a:xfrm>
          <a:prstGeom prst="bevel">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t>I limiti dimensionali</a:t>
            </a:r>
            <a:endParaRPr lang="it-IT" sz="3600" b="1" dirty="0"/>
          </a:p>
        </p:txBody>
      </p:sp>
      <p:sp>
        <p:nvSpPr>
          <p:cNvPr id="5" name="Rettangolo 4"/>
          <p:cNvSpPr/>
          <p:nvPr/>
        </p:nvSpPr>
        <p:spPr>
          <a:xfrm>
            <a:off x="251520" y="2420888"/>
            <a:ext cx="8640960" cy="954107"/>
          </a:xfrm>
          <a:prstGeom prst="rect">
            <a:avLst/>
          </a:prstGeom>
        </p:spPr>
        <p:txBody>
          <a:bodyPr wrap="square">
            <a:spAutoFit/>
          </a:bodyPr>
          <a:lstStyle/>
          <a:p>
            <a:pPr algn="just"/>
            <a:r>
              <a:rPr lang="it-IT" sz="2800" dirty="0" smtClean="0"/>
              <a:t>L’Associazione ha il periodo d’imposta coincidente con l’anno solare.</a:t>
            </a:r>
          </a:p>
        </p:txBody>
      </p:sp>
      <p:pic>
        <p:nvPicPr>
          <p:cNvPr id="3074" name="Picture 2" descr="C:\Windows\System32\config\systemprofile\Documents\Youcam\Snapshot_20151123_2.jpg"/>
          <p:cNvPicPr>
            <a:picLocks noChangeAspect="1" noChangeArrowheads="1"/>
          </p:cNvPicPr>
          <p:nvPr/>
        </p:nvPicPr>
        <p:blipFill>
          <a:blip r:embed="rId2" cstate="print"/>
          <a:srcRect l="14175" t="25200" r="10226"/>
          <a:stretch>
            <a:fillRect/>
          </a:stretch>
        </p:blipFill>
        <p:spPr bwMode="auto">
          <a:xfrm>
            <a:off x="4535488" y="3429000"/>
            <a:ext cx="4608512" cy="3419872"/>
          </a:xfrm>
          <a:prstGeom prst="rect">
            <a:avLst/>
          </a:prstGeom>
          <a:noFill/>
        </p:spPr>
      </p:pic>
      <p:sp>
        <p:nvSpPr>
          <p:cNvPr id="7" name="Fumetto 2 6"/>
          <p:cNvSpPr/>
          <p:nvPr/>
        </p:nvSpPr>
        <p:spPr>
          <a:xfrm>
            <a:off x="0" y="3429000"/>
            <a:ext cx="5724128" cy="2088232"/>
          </a:xfrm>
          <a:prstGeom prst="wedgeRoundRectCallout">
            <a:avLst>
              <a:gd name="adj1" fmla="val 61202"/>
              <a:gd name="adj2" fmla="val 166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3200" b="1" dirty="0" smtClean="0"/>
              <a:t>Quale sarà l’importo massimo di  proventi commerciali che l’associazione potrà conseguire senza dover uscire dalla 398?</a:t>
            </a:r>
            <a:endParaRPr lang="it-IT" sz="3200"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laio 2"/>
          <p:cNvSpPr/>
          <p:nvPr/>
        </p:nvSpPr>
        <p:spPr>
          <a:xfrm>
            <a:off x="251520" y="188640"/>
            <a:ext cx="1296144" cy="936104"/>
          </a:xfrm>
          <a:prstGeom prst="bevel">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t>Art.1</a:t>
            </a:r>
            <a:endParaRPr lang="it-IT" sz="2800" b="1" dirty="0"/>
          </a:p>
        </p:txBody>
      </p:sp>
      <p:sp>
        <p:nvSpPr>
          <p:cNvPr id="4" name="Telaio 3"/>
          <p:cNvSpPr/>
          <p:nvPr/>
        </p:nvSpPr>
        <p:spPr>
          <a:xfrm>
            <a:off x="2051720" y="188640"/>
            <a:ext cx="6840760" cy="936104"/>
          </a:xfrm>
          <a:prstGeom prst="bevel">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t>I limiti dimensionali</a:t>
            </a:r>
            <a:endParaRPr lang="it-IT" sz="3600" b="1" dirty="0"/>
          </a:p>
        </p:txBody>
      </p:sp>
      <p:pic>
        <p:nvPicPr>
          <p:cNvPr id="4098" name="Picture 2" descr="I:\2014.01.14 COPIA\GIF ANIMATE\GIF MARCO\MARCO_SCRIVE.002.jpg"/>
          <p:cNvPicPr>
            <a:picLocks noChangeAspect="1" noChangeArrowheads="1"/>
          </p:cNvPicPr>
          <p:nvPr/>
        </p:nvPicPr>
        <p:blipFill>
          <a:blip r:embed="rId2" cstate="print"/>
          <a:srcRect/>
          <a:stretch>
            <a:fillRect/>
          </a:stretch>
        </p:blipFill>
        <p:spPr bwMode="auto">
          <a:xfrm>
            <a:off x="3275856" y="2456892"/>
            <a:ext cx="5868144" cy="4401108"/>
          </a:xfrm>
          <a:prstGeom prst="rect">
            <a:avLst/>
          </a:prstGeom>
          <a:noFill/>
        </p:spPr>
      </p:pic>
      <p:sp>
        <p:nvSpPr>
          <p:cNvPr id="7" name="Fumetto 2 6"/>
          <p:cNvSpPr/>
          <p:nvPr/>
        </p:nvSpPr>
        <p:spPr>
          <a:xfrm>
            <a:off x="179512" y="1484784"/>
            <a:ext cx="3816424" cy="1080120"/>
          </a:xfrm>
          <a:prstGeom prst="wedgeRoundRectCallout">
            <a:avLst>
              <a:gd name="adj1" fmla="val 58540"/>
              <a:gd name="adj2" fmla="val 824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3200" b="1" dirty="0" smtClean="0"/>
              <a:t>Ci dobbiamo fare due conti</a:t>
            </a:r>
            <a:endParaRPr lang="it-IT" sz="32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Se manca lo statuto</a:t>
            </a:r>
            <a:endParaRPr lang="it-IT" dirty="0"/>
          </a:p>
        </p:txBody>
      </p:sp>
      <p:pic>
        <p:nvPicPr>
          <p:cNvPr id="18434" name="Picture 2" descr="C:\Windows\System32\config\systemprofile\Documents\Youcam\Snapshot_20151119_3.jpg"/>
          <p:cNvPicPr>
            <a:picLocks noChangeAspect="1" noChangeArrowheads="1"/>
          </p:cNvPicPr>
          <p:nvPr/>
        </p:nvPicPr>
        <p:blipFill>
          <a:blip r:embed="rId2" cstate="print"/>
          <a:srcRect/>
          <a:stretch>
            <a:fillRect/>
          </a:stretch>
        </p:blipFill>
        <p:spPr bwMode="auto">
          <a:xfrm>
            <a:off x="5004048" y="1412776"/>
            <a:ext cx="3912096" cy="2934072"/>
          </a:xfrm>
          <a:prstGeom prst="rect">
            <a:avLst/>
          </a:prstGeom>
          <a:noFill/>
        </p:spPr>
      </p:pic>
      <p:sp>
        <p:nvSpPr>
          <p:cNvPr id="4" name="Fumetto 2 3"/>
          <p:cNvSpPr/>
          <p:nvPr/>
        </p:nvSpPr>
        <p:spPr>
          <a:xfrm>
            <a:off x="107504" y="116632"/>
            <a:ext cx="5976664" cy="2592288"/>
          </a:xfrm>
          <a:prstGeom prst="wedgeRoundRectCallout">
            <a:avLst>
              <a:gd name="adj1" fmla="val 65098"/>
              <a:gd name="adj2" fmla="val 584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t>Attento alla mancanza dello Statuto o a non registrarlo!!!</a:t>
            </a:r>
          </a:p>
          <a:p>
            <a:pPr algn="ctr"/>
            <a:r>
              <a:rPr lang="it-IT" sz="3200" b="1" dirty="0" smtClean="0"/>
              <a:t>Infatti sempre l’art.73 al comma 5 prevede che …</a:t>
            </a:r>
            <a:endParaRPr lang="it-IT" sz="3200" b="1" dirty="0"/>
          </a:p>
        </p:txBody>
      </p:sp>
      <p:sp>
        <p:nvSpPr>
          <p:cNvPr id="5" name="CasellaDiTesto 4"/>
          <p:cNvSpPr txBox="1"/>
          <p:nvPr/>
        </p:nvSpPr>
        <p:spPr>
          <a:xfrm>
            <a:off x="107504" y="4725144"/>
            <a:ext cx="8964488" cy="2062103"/>
          </a:xfrm>
          <a:prstGeom prst="rect">
            <a:avLst/>
          </a:prstGeom>
          <a:noFill/>
        </p:spPr>
        <p:txBody>
          <a:bodyPr wrap="square" rtlCol="0">
            <a:spAutoFit/>
          </a:bodyPr>
          <a:lstStyle/>
          <a:p>
            <a:pPr algn="just"/>
            <a:r>
              <a:rPr lang="it-IT" sz="3200" dirty="0" smtClean="0"/>
              <a:t>In mancanza dell'atto costitutivo o dello statuto nelle predette forme, </a:t>
            </a:r>
            <a:r>
              <a:rPr lang="it-IT" sz="3200" b="1" dirty="0" smtClean="0">
                <a:solidFill>
                  <a:srgbClr val="FF0000"/>
                </a:solidFill>
              </a:rPr>
              <a:t>l'oggetto principale dell'ente residente è determinato in base all'attività effettivamente esercitata</a:t>
            </a:r>
            <a:endParaRPr lang="it-IT" sz="32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Windows\System32\config\systemprofile\Documents\Youcam\Snapshot_20151119_4.jpg"/>
          <p:cNvPicPr>
            <a:picLocks noChangeAspect="1" noChangeArrowheads="1"/>
          </p:cNvPicPr>
          <p:nvPr/>
        </p:nvPicPr>
        <p:blipFill>
          <a:blip r:embed="rId2" cstate="print"/>
          <a:srcRect/>
          <a:stretch>
            <a:fillRect/>
          </a:stretch>
        </p:blipFill>
        <p:spPr bwMode="auto">
          <a:xfrm>
            <a:off x="2771800" y="2132856"/>
            <a:ext cx="6096000" cy="4572000"/>
          </a:xfrm>
          <a:prstGeom prst="rect">
            <a:avLst/>
          </a:prstGeom>
          <a:noFill/>
        </p:spPr>
      </p:pic>
      <p:sp>
        <p:nvSpPr>
          <p:cNvPr id="5" name="Fumetto 2 4"/>
          <p:cNvSpPr/>
          <p:nvPr/>
        </p:nvSpPr>
        <p:spPr>
          <a:xfrm>
            <a:off x="107504" y="116632"/>
            <a:ext cx="6624736" cy="3672408"/>
          </a:xfrm>
          <a:prstGeom prst="wedgeRoundRectCallout">
            <a:avLst>
              <a:gd name="adj1" fmla="val 37128"/>
              <a:gd name="adj2" fmla="val 672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3600" b="1" dirty="0" smtClean="0"/>
              <a:t>Lo so che sono ripetitivo, ma poiché continuo a riscontrare che molte associazioni non hanno lo statuto registrato anche oggi dovrò riaffermare con forza quanto segue:</a:t>
            </a:r>
            <a:endParaRPr lang="it-IT" sz="3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descr="G:\2014.01.14 COPIA\GIF ANIMATE\GIF MARCO\009.foto.JPG"/>
          <p:cNvPicPr>
            <a:picLocks noChangeAspect="1" noChangeArrowheads="1"/>
          </p:cNvPicPr>
          <p:nvPr/>
        </p:nvPicPr>
        <p:blipFill>
          <a:blip r:embed="rId2" cstate="print"/>
          <a:srcRect/>
          <a:stretch>
            <a:fillRect/>
          </a:stretch>
        </p:blipFill>
        <p:spPr bwMode="auto">
          <a:xfrm>
            <a:off x="2694848" y="1485626"/>
            <a:ext cx="6072916" cy="4535661"/>
          </a:xfrm>
          <a:prstGeom prst="rect">
            <a:avLst/>
          </a:prstGeom>
          <a:noFill/>
          <a:ln w="9525">
            <a:noFill/>
            <a:miter lim="800000"/>
            <a:headEnd/>
            <a:tailEnd/>
          </a:ln>
        </p:spPr>
      </p:pic>
      <p:sp>
        <p:nvSpPr>
          <p:cNvPr id="5" name="Fumetto 2 4"/>
          <p:cNvSpPr/>
          <p:nvPr/>
        </p:nvSpPr>
        <p:spPr>
          <a:xfrm>
            <a:off x="251520" y="620341"/>
            <a:ext cx="4464496" cy="2160587"/>
          </a:xfrm>
          <a:prstGeom prst="wedgeRoundRectCallout">
            <a:avLst>
              <a:gd name="adj1" fmla="val 44763"/>
              <a:gd name="adj2" fmla="val 111406"/>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b="1" dirty="0"/>
              <a:t>Lo STATUTO DEVE ESSERE OBBLIGATORIAMENTE REGISTRATO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FOTO 2014\20140503_200538.jpg"/>
          <p:cNvPicPr>
            <a:picLocks noChangeAspect="1" noChangeArrowheads="1"/>
          </p:cNvPicPr>
          <p:nvPr/>
        </p:nvPicPr>
        <p:blipFill>
          <a:blip r:embed="rId2" cstate="print"/>
          <a:srcRect b="32083"/>
          <a:stretch>
            <a:fillRect/>
          </a:stretch>
        </p:blipFill>
        <p:spPr bwMode="auto">
          <a:xfrm>
            <a:off x="251520" y="2780928"/>
            <a:ext cx="3976688" cy="3600450"/>
          </a:xfrm>
          <a:prstGeom prst="rect">
            <a:avLst/>
          </a:prstGeom>
          <a:noFill/>
          <a:ln w="9525">
            <a:noFill/>
            <a:miter lim="800000"/>
            <a:headEnd/>
            <a:tailEnd/>
          </a:ln>
        </p:spPr>
      </p:pic>
      <p:sp>
        <p:nvSpPr>
          <p:cNvPr id="3" name="Fumetto 2 2"/>
          <p:cNvSpPr/>
          <p:nvPr/>
        </p:nvSpPr>
        <p:spPr>
          <a:xfrm>
            <a:off x="3348038" y="476672"/>
            <a:ext cx="5400675" cy="2088728"/>
          </a:xfrm>
          <a:prstGeom prst="wedgeRoundRectCallout">
            <a:avLst>
              <a:gd name="adj1" fmla="val -65654"/>
              <a:gd name="adj2" fmla="val 13068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4400" b="1" dirty="0" smtClean="0">
                <a:solidFill>
                  <a:srgbClr val="0000FF"/>
                </a:solidFill>
              </a:rPr>
              <a:t>È il </a:t>
            </a:r>
            <a:r>
              <a:rPr lang="it-IT" sz="4400" b="1" dirty="0">
                <a:solidFill>
                  <a:srgbClr val="0000FF"/>
                </a:solidFill>
              </a:rPr>
              <a:t>primo documento che i verificatori vogliono </a:t>
            </a:r>
            <a:r>
              <a:rPr lang="it-IT" sz="4400" b="1" dirty="0" smtClean="0">
                <a:solidFill>
                  <a:srgbClr val="0000FF"/>
                </a:solidFill>
              </a:rPr>
              <a:t>vedere</a:t>
            </a:r>
            <a:endParaRPr lang="it-IT" sz="4400" b="1" dirty="0">
              <a:solidFill>
                <a:srgbClr val="0000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2624</Words>
  <Application>Microsoft Office PowerPoint</Application>
  <PresentationFormat>Presentazione su schermo (4:3)</PresentationFormat>
  <Paragraphs>230</Paragraphs>
  <Slides>59</Slides>
  <Notes>2</Notes>
  <HiddenSlides>0</HiddenSlides>
  <MMClips>0</MMClips>
  <ScaleCrop>false</ScaleCrop>
  <HeadingPairs>
    <vt:vector size="4" baseType="variant">
      <vt:variant>
        <vt:lpstr>Tema</vt:lpstr>
      </vt:variant>
      <vt:variant>
        <vt:i4>1</vt:i4>
      </vt:variant>
      <vt:variant>
        <vt:lpstr>Titoli diapositive</vt:lpstr>
      </vt:variant>
      <vt:variant>
        <vt:i4>59</vt:i4>
      </vt:variant>
    </vt:vector>
  </HeadingPairs>
  <TitlesOfParts>
    <vt:vector size="60" baseType="lpstr">
      <vt:lpstr>Tema di Office</vt:lpstr>
      <vt:lpstr>L’ordinamento sportivo e gli enti dilettantistici</vt:lpstr>
      <vt:lpstr>RIFERIMENTI NORMATIVI Imposte Dirette</vt:lpstr>
      <vt:lpstr>Le ASD – Enti Non Commerciali</vt:lpstr>
      <vt:lpstr>A questa domanda risponde l’art. 73 comma 1 lett. c) del TUIR</vt:lpstr>
      <vt:lpstr>Art.7 comma 4</vt:lpstr>
      <vt:lpstr>Se manca lo statuto</vt:lpstr>
      <vt:lpstr>Diapositiva 7</vt:lpstr>
      <vt:lpstr>Diapositiva 8</vt:lpstr>
      <vt:lpstr>Diapositiva 9</vt:lpstr>
      <vt:lpstr>Verifiche sullo statuto</vt:lpstr>
      <vt:lpstr>Diapositiva 11</vt:lpstr>
      <vt:lpstr>Registrazione dello statuto</vt:lpstr>
      <vt:lpstr>Diapositiva 13</vt:lpstr>
      <vt:lpstr>Diapositiva 14</vt:lpstr>
      <vt:lpstr>Diapositiva 15</vt:lpstr>
      <vt:lpstr>Diapositiva 16</vt:lpstr>
      <vt:lpstr>Diapositiva 17</vt:lpstr>
      <vt:lpstr>Diapositiva 18</vt:lpstr>
      <vt:lpstr>L’art.149 del Tuir e le ASD</vt:lpstr>
      <vt:lpstr>Fortunatamente l’art.149 non si applica alle ASD ai sensi del comma 4 dello stesso articolo</vt:lpstr>
      <vt:lpstr>Diapositiva 21</vt:lpstr>
      <vt:lpstr>Diapositiva 22</vt:lpstr>
      <vt:lpstr>Diapositiva 23</vt:lpstr>
      <vt:lpstr>Diapositiva 24</vt:lpstr>
      <vt:lpstr>Diapositiva 25</vt:lpstr>
      <vt:lpstr>Diapositiva 26</vt:lpstr>
      <vt:lpstr>Il comma 3 dell’art.148 stabilisce una cosa importantissima </vt:lpstr>
      <vt:lpstr>Corrispettivi specifici</vt:lpstr>
      <vt:lpstr>Corrispettivi specifici e quote associative</vt:lpstr>
      <vt:lpstr>Corrispettivi specifici e quote associative</vt:lpstr>
      <vt:lpstr>Il comma 3 dell’art.148 stabilisce un’altra cosa importantissima  e cioè ..</vt:lpstr>
      <vt:lpstr>Esempio </vt:lpstr>
      <vt:lpstr>Diapositiva 33</vt:lpstr>
      <vt:lpstr>Prestazioni considerate per forza commerciali anche se erogate agli associati </vt:lpstr>
      <vt:lpstr>Diapositiva 35</vt:lpstr>
      <vt:lpstr>Diapositiva 36</vt:lpstr>
      <vt:lpstr>Diapositiva 37</vt:lpstr>
      <vt:lpstr>Diapositiva 38</vt:lpstr>
      <vt:lpstr>Diapositiva 39</vt:lpstr>
      <vt:lpstr>Diapositiva 40</vt:lpstr>
      <vt:lpstr>L’attività didattica</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La Legge 398/91</vt:lpstr>
      <vt:lpstr>Esercizio dell’opzione</vt:lpstr>
      <vt:lpstr>Durata dell’opzione</vt:lpstr>
      <vt:lpstr>Diapositiva 55</vt:lpstr>
      <vt:lpstr>Diapositiva 56</vt:lpstr>
      <vt:lpstr>Diapositiva 57</vt:lpstr>
      <vt:lpstr>Diapositiva 58</vt:lpstr>
      <vt:lpstr>Diapositiva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L’ordinamento sportivo e gli enti dilettantistici</dc:title>
  <cp:lastModifiedBy>470805</cp:lastModifiedBy>
  <cp:revision>1</cp:revision>
  <dcterms:modified xsi:type="dcterms:W3CDTF">2016-03-23T08:21:44Z</dcterms:modified>
</cp:coreProperties>
</file>